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F5"/>
    <a:srgbClr val="CCFFFF"/>
    <a:srgbClr val="66FFFF"/>
    <a:srgbClr val="0099CC"/>
    <a:srgbClr val="006600"/>
    <a:srgbClr val="0000FF"/>
    <a:srgbClr val="9900CC"/>
    <a:srgbClr val="660033"/>
    <a:srgbClr val="CC0066"/>
    <a:srgbClr val="FFF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3" autoAdjust="0"/>
    <p:restoredTop sz="94660"/>
  </p:normalViewPr>
  <p:slideViewPr>
    <p:cSldViewPr>
      <p:cViewPr>
        <p:scale>
          <a:sx n="148" d="100"/>
          <a:sy n="148" d="100"/>
        </p:scale>
        <p:origin x="1872" y="-156"/>
      </p:cViewPr>
      <p:guideLst>
        <p:guide orient="horz" pos="3120"/>
        <p:guide pos="2160"/>
      </p:guideLst>
    </p:cSldViewPr>
  </p:slid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19413" cy="493713"/>
          </a:xfrm>
          <a:prstGeom prst="rect">
            <a:avLst/>
          </a:prstGeom>
        </p:spPr>
        <p:txBody>
          <a:bodyPr vert="horz" lIns="91391" tIns="45696" rIns="91391" bIns="45696"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4763" y="1"/>
            <a:ext cx="2919412" cy="493713"/>
          </a:xfrm>
          <a:prstGeom prst="rect">
            <a:avLst/>
          </a:prstGeom>
        </p:spPr>
        <p:txBody>
          <a:bodyPr vert="horz" lIns="91391" tIns="45696" rIns="91391" bIns="45696" rtlCol="0"/>
          <a:lstStyle>
            <a:lvl1pPr algn="r" eaLnBrk="1" hangingPunct="1">
              <a:defRPr sz="1200">
                <a:latin typeface="Arial" charset="0"/>
                <a:ea typeface="ＭＳ Ｐゴシック" charset="-128"/>
              </a:defRPr>
            </a:lvl1pPr>
          </a:lstStyle>
          <a:p>
            <a:pPr>
              <a:defRPr/>
            </a:pPr>
            <a:fld id="{FCEB5886-3534-4CB0-994E-6FFF08DFA4A3}" type="datetimeFigureOut">
              <a:rPr lang="ja-JP" altLang="en-US"/>
              <a:pPr>
                <a:defRPr/>
              </a:pPr>
              <a:t>2018/7/5</a:t>
            </a:fld>
            <a:endParaRPr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391" tIns="45696" rIns="91391" bIns="45696" rtlCol="0" anchor="ctr"/>
          <a:lstStyle/>
          <a:p>
            <a:pPr lvl="0"/>
            <a:endParaRPr lang="ja-JP" altLang="en-US" noProof="0"/>
          </a:p>
        </p:txBody>
      </p:sp>
      <p:sp>
        <p:nvSpPr>
          <p:cNvPr id="5" name="ノート プレースホルダー 4"/>
          <p:cNvSpPr>
            <a:spLocks noGrp="1"/>
          </p:cNvSpPr>
          <p:nvPr>
            <p:ph type="body" sz="quarter" idx="3"/>
          </p:nvPr>
        </p:nvSpPr>
        <p:spPr>
          <a:xfrm>
            <a:off x="673103" y="4686300"/>
            <a:ext cx="5389563" cy="4440238"/>
          </a:xfrm>
          <a:prstGeom prst="rect">
            <a:avLst/>
          </a:prstGeom>
        </p:spPr>
        <p:txBody>
          <a:bodyPr vert="horz" lIns="91391" tIns="45696" rIns="91391" bIns="4569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371013"/>
            <a:ext cx="2919413" cy="493712"/>
          </a:xfrm>
          <a:prstGeom prst="rect">
            <a:avLst/>
          </a:prstGeom>
        </p:spPr>
        <p:txBody>
          <a:bodyPr vert="horz" lIns="91391" tIns="45696" rIns="91391" bIns="45696"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391" tIns="45696" rIns="91391" bIns="45696" numCol="1" anchor="b" anchorCtr="0" compatLnSpc="1">
            <a:prstTxWarp prst="textNoShape">
              <a:avLst/>
            </a:prstTxWarp>
          </a:bodyPr>
          <a:lstStyle>
            <a:lvl1pPr algn="r" eaLnBrk="1" hangingPunct="1">
              <a:defRPr sz="1200"/>
            </a:lvl1pPr>
          </a:lstStyle>
          <a:p>
            <a:pPr>
              <a:defRPr/>
            </a:pPr>
            <a:fld id="{051E9E18-A743-48D2-A4DC-0B358B69CE49}" type="slidenum">
              <a:rPr lang="ja-JP" altLang="en-US"/>
              <a:pPr>
                <a:defRPr/>
              </a:pPr>
              <a:t>‹#›</a:t>
            </a:fld>
            <a:endParaRPr lang="ja-JP" altLang="en-US"/>
          </a:p>
        </p:txBody>
      </p:sp>
    </p:spTree>
    <p:extLst>
      <p:ext uri="{BB962C8B-B14F-4D97-AF65-F5344CB8AC3E}">
        <p14:creationId xmlns:p14="http://schemas.microsoft.com/office/powerpoint/2010/main" val="120043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664" indent="-285640">
              <a:defRPr kumimoji="1">
                <a:solidFill>
                  <a:schemeClr val="tx1"/>
                </a:solidFill>
                <a:latin typeface="Arial" panose="020B0604020202020204" pitchFamily="34" charset="0"/>
                <a:ea typeface="ＭＳ Ｐゴシック" panose="020B0600070205080204" pitchFamily="50" charset="-128"/>
              </a:defRPr>
            </a:lvl2pPr>
            <a:lvl3pPr marL="1142561" indent="-228512">
              <a:defRPr kumimoji="1">
                <a:solidFill>
                  <a:schemeClr val="tx1"/>
                </a:solidFill>
                <a:latin typeface="Arial" panose="020B0604020202020204" pitchFamily="34" charset="0"/>
                <a:ea typeface="ＭＳ Ｐゴシック" panose="020B0600070205080204" pitchFamily="50" charset="-128"/>
              </a:defRPr>
            </a:lvl3pPr>
            <a:lvl4pPr marL="1599587" indent="-228512">
              <a:defRPr kumimoji="1">
                <a:solidFill>
                  <a:schemeClr val="tx1"/>
                </a:solidFill>
                <a:latin typeface="Arial" panose="020B0604020202020204" pitchFamily="34" charset="0"/>
                <a:ea typeface="ＭＳ Ｐゴシック" panose="020B0600070205080204" pitchFamily="50" charset="-128"/>
              </a:defRPr>
            </a:lvl4pPr>
            <a:lvl5pPr marL="2056611" indent="-228512">
              <a:defRPr kumimoji="1">
                <a:solidFill>
                  <a:schemeClr val="tx1"/>
                </a:solidFill>
                <a:latin typeface="Arial" panose="020B0604020202020204" pitchFamily="34" charset="0"/>
                <a:ea typeface="ＭＳ Ｐゴシック" panose="020B0600070205080204" pitchFamily="50" charset="-128"/>
              </a:defRPr>
            </a:lvl5pPr>
            <a:lvl6pPr marL="2513635" indent="-22851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0659" indent="-22851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7684" indent="-22851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4709" indent="-22851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D003C02-E9D3-466F-A75B-C9E75733DD88}" type="slidenum">
              <a:rPr lang="ja-JP" altLang="en-US" smtClean="0"/>
              <a:pPr/>
              <a:t>1</a:t>
            </a:fld>
            <a:endParaRPr lang="ja-JP" altLang="en-US"/>
          </a:p>
        </p:txBody>
      </p:sp>
    </p:spTree>
    <p:extLst>
      <p:ext uri="{BB962C8B-B14F-4D97-AF65-F5344CB8AC3E}">
        <p14:creationId xmlns:p14="http://schemas.microsoft.com/office/powerpoint/2010/main" val="224083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B81F22F2-184E-4D76-BF74-B979FEE46E0D}" type="datetimeFigureOut">
              <a:rPr lang="ja-JP" altLang="en-US"/>
              <a:pPr>
                <a:defRPr/>
              </a:pPr>
              <a:t>2018/7/5</a:t>
            </a:fld>
            <a:endParaRPr lang="ja-JP" altLang="en-US"/>
          </a:p>
        </p:txBody>
      </p:sp>
      <p:sp>
        <p:nvSpPr>
          <p:cNvPr id="5"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1A6C8CB8-9165-4FCF-8EB6-2CEA04C4D1DE}" type="slidenum">
              <a:rPr lang="ja-JP" altLang="en-US"/>
              <a:pPr>
                <a:defRPr/>
              </a:pPr>
              <a:t>‹#›</a:t>
            </a:fld>
            <a:endParaRPr lang="ja-JP" altLang="en-US"/>
          </a:p>
        </p:txBody>
      </p:sp>
    </p:spTree>
    <p:extLst>
      <p:ext uri="{BB962C8B-B14F-4D97-AF65-F5344CB8AC3E}">
        <p14:creationId xmlns:p14="http://schemas.microsoft.com/office/powerpoint/2010/main" val="43006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2311400"/>
            <a:ext cx="6172200" cy="65373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A2A0C5D6-A357-4A87-A650-A9C048990D49}" type="datetimeFigureOut">
              <a:rPr lang="ja-JP" altLang="en-US"/>
              <a:pPr>
                <a:defRPr/>
              </a:pPr>
              <a:t>2018/7/5</a:t>
            </a:fld>
            <a:endParaRPr lang="ja-JP" altLang="en-US"/>
          </a:p>
        </p:txBody>
      </p:sp>
      <p:sp>
        <p:nvSpPr>
          <p:cNvPr id="5"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B31BEA78-718F-4373-A686-0546A31BA9D8}" type="slidenum">
              <a:rPr lang="ja-JP" altLang="en-US"/>
              <a:pPr>
                <a:defRPr/>
              </a:pPr>
              <a:t>‹#›</a:t>
            </a:fld>
            <a:endParaRPr lang="ja-JP" altLang="en-US"/>
          </a:p>
        </p:txBody>
      </p:sp>
    </p:spTree>
    <p:extLst>
      <p:ext uri="{BB962C8B-B14F-4D97-AF65-F5344CB8AC3E}">
        <p14:creationId xmlns:p14="http://schemas.microsoft.com/office/powerpoint/2010/main" val="288516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5" y="573264"/>
            <a:ext cx="3357563" cy="12208228"/>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3C3B4081-D034-451E-A047-D6C24C822773}" type="datetimeFigureOut">
              <a:rPr lang="ja-JP" altLang="en-US"/>
              <a:pPr>
                <a:defRPr/>
              </a:pPr>
              <a:t>2018/7/5</a:t>
            </a:fld>
            <a:endParaRPr lang="ja-JP" altLang="en-US"/>
          </a:p>
        </p:txBody>
      </p:sp>
      <p:sp>
        <p:nvSpPr>
          <p:cNvPr id="5"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72AEBDF7-A18B-497A-A77B-10C71BF7176D}" type="slidenum">
              <a:rPr lang="ja-JP" altLang="en-US"/>
              <a:pPr>
                <a:defRPr/>
              </a:pPr>
              <a:t>‹#›</a:t>
            </a:fld>
            <a:endParaRPr lang="ja-JP" altLang="en-US"/>
          </a:p>
        </p:txBody>
      </p:sp>
    </p:spTree>
    <p:extLst>
      <p:ext uri="{BB962C8B-B14F-4D97-AF65-F5344CB8AC3E}">
        <p14:creationId xmlns:p14="http://schemas.microsoft.com/office/powerpoint/2010/main" val="387891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342900" y="2311400"/>
            <a:ext cx="6172200" cy="65373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0CE41FA4-5221-45BB-A99D-444E163DBB02}" type="datetimeFigureOut">
              <a:rPr lang="ja-JP" altLang="en-US"/>
              <a:pPr>
                <a:defRPr/>
              </a:pPr>
              <a:t>2018/7/5</a:t>
            </a:fld>
            <a:endParaRPr lang="ja-JP" altLang="en-US"/>
          </a:p>
        </p:txBody>
      </p:sp>
      <p:sp>
        <p:nvSpPr>
          <p:cNvPr id="5"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F9DF3C30-4E61-4736-8B7C-10CD1F4F9041}" type="slidenum">
              <a:rPr lang="ja-JP" altLang="en-US"/>
              <a:pPr>
                <a:defRPr/>
              </a:pPr>
              <a:t>‹#›</a:t>
            </a:fld>
            <a:endParaRPr lang="ja-JP" altLang="en-US"/>
          </a:p>
        </p:txBody>
      </p:sp>
    </p:spTree>
    <p:extLst>
      <p:ext uri="{BB962C8B-B14F-4D97-AF65-F5344CB8AC3E}">
        <p14:creationId xmlns:p14="http://schemas.microsoft.com/office/powerpoint/2010/main" val="3232813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D630F841-D153-4D73-8683-9D3BEDB188AD}" type="datetimeFigureOut">
              <a:rPr lang="ja-JP" altLang="en-US"/>
              <a:pPr>
                <a:defRPr/>
              </a:pPr>
              <a:t>2018/7/5</a:t>
            </a:fld>
            <a:endParaRPr lang="ja-JP" altLang="en-US"/>
          </a:p>
        </p:txBody>
      </p:sp>
      <p:sp>
        <p:nvSpPr>
          <p:cNvPr id="5"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5BE19E12-7B5D-4583-A538-0237D6E3DEE5}" type="slidenum">
              <a:rPr lang="ja-JP" altLang="en-US"/>
              <a:pPr>
                <a:defRPr/>
              </a:pPr>
              <a:t>‹#›</a:t>
            </a:fld>
            <a:endParaRPr lang="ja-JP" altLang="en-US"/>
          </a:p>
        </p:txBody>
      </p:sp>
    </p:spTree>
    <p:extLst>
      <p:ext uri="{BB962C8B-B14F-4D97-AF65-F5344CB8AC3E}">
        <p14:creationId xmlns:p14="http://schemas.microsoft.com/office/powerpoint/2010/main" val="196626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5"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3338690"/>
            <a:ext cx="2257425" cy="944280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CB767B06-940E-4EEF-94DC-A5AB5F451DBE}" type="datetimeFigureOut">
              <a:rPr lang="ja-JP" altLang="en-US"/>
              <a:pPr>
                <a:defRPr/>
              </a:pPr>
              <a:t>2018/7/5</a:t>
            </a:fld>
            <a:endParaRPr lang="ja-JP" altLang="en-US"/>
          </a:p>
        </p:txBody>
      </p:sp>
      <p:sp>
        <p:nvSpPr>
          <p:cNvPr id="6"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DC79DAEF-05E7-4077-B07A-4A8300A92A12}" type="slidenum">
              <a:rPr lang="ja-JP" altLang="en-US"/>
              <a:pPr>
                <a:defRPr/>
              </a:pPr>
              <a:t>‹#›</a:t>
            </a:fld>
            <a:endParaRPr lang="ja-JP" altLang="en-US"/>
          </a:p>
        </p:txBody>
      </p:sp>
    </p:spTree>
    <p:extLst>
      <p:ext uri="{BB962C8B-B14F-4D97-AF65-F5344CB8AC3E}">
        <p14:creationId xmlns:p14="http://schemas.microsoft.com/office/powerpoint/2010/main" val="102903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8DC0C687-B4E0-4975-80BF-E6409AD781AF}" type="datetimeFigureOut">
              <a:rPr lang="ja-JP" altLang="en-US"/>
              <a:pPr>
                <a:defRPr/>
              </a:pPr>
              <a:t>2018/7/5</a:t>
            </a:fld>
            <a:endParaRPr lang="ja-JP" altLang="en-US"/>
          </a:p>
        </p:txBody>
      </p:sp>
      <p:sp>
        <p:nvSpPr>
          <p:cNvPr id="8"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FFCA460C-7B3A-4C0A-857E-F04F6640B3C3}" type="slidenum">
              <a:rPr lang="ja-JP" altLang="en-US"/>
              <a:pPr>
                <a:defRPr/>
              </a:pPr>
              <a:t>‹#›</a:t>
            </a:fld>
            <a:endParaRPr lang="ja-JP" altLang="en-US"/>
          </a:p>
        </p:txBody>
      </p:sp>
    </p:spTree>
    <p:extLst>
      <p:ext uri="{BB962C8B-B14F-4D97-AF65-F5344CB8AC3E}">
        <p14:creationId xmlns:p14="http://schemas.microsoft.com/office/powerpoint/2010/main" val="171363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a:prstGeom prst="rect">
            <a:avLst/>
          </a:prstGeom>
        </p:spPr>
        <p:txBody>
          <a:bodyPr/>
          <a:lstStyle/>
          <a:p>
            <a:r>
              <a:rPr lang="ja-JP" altLang="en-US"/>
              <a:t>マスタ タイトルの書式設定</a:t>
            </a:r>
          </a:p>
        </p:txBody>
      </p:sp>
      <p:sp>
        <p:nvSpPr>
          <p:cNvPr id="3"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CCDE9273-EC09-42E0-BD4D-1CCD01777F3A}" type="datetimeFigureOut">
              <a:rPr lang="ja-JP" altLang="en-US"/>
              <a:pPr>
                <a:defRPr/>
              </a:pPr>
              <a:t>2018/7/5</a:t>
            </a:fld>
            <a:endParaRPr lang="ja-JP" altLang="en-US"/>
          </a:p>
        </p:txBody>
      </p:sp>
      <p:sp>
        <p:nvSpPr>
          <p:cNvPr id="4"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9D426CD5-0E75-497B-88F5-0AC04FD026A0}" type="slidenum">
              <a:rPr lang="ja-JP" altLang="en-US"/>
              <a:pPr>
                <a:defRPr/>
              </a:pPr>
              <a:t>‹#›</a:t>
            </a:fld>
            <a:endParaRPr lang="ja-JP" altLang="en-US"/>
          </a:p>
        </p:txBody>
      </p:sp>
    </p:spTree>
    <p:extLst>
      <p:ext uri="{BB962C8B-B14F-4D97-AF65-F5344CB8AC3E}">
        <p14:creationId xmlns:p14="http://schemas.microsoft.com/office/powerpoint/2010/main" val="311863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36578238-2CA3-4477-807A-6DA102D662F0}" type="datetimeFigureOut">
              <a:rPr lang="ja-JP" altLang="en-US"/>
              <a:pPr>
                <a:defRPr/>
              </a:pPr>
              <a:t>2018/7/5</a:t>
            </a:fld>
            <a:endParaRPr lang="ja-JP" altLang="en-US"/>
          </a:p>
        </p:txBody>
      </p:sp>
      <p:sp>
        <p:nvSpPr>
          <p:cNvPr id="3"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1E75E50D-3E0D-4195-B4A4-966A4F0C4734}" type="slidenum">
              <a:rPr lang="ja-JP" altLang="en-US"/>
              <a:pPr>
                <a:defRPr/>
              </a:pPr>
              <a:t>‹#›</a:t>
            </a:fld>
            <a:endParaRPr lang="ja-JP" altLang="en-US"/>
          </a:p>
        </p:txBody>
      </p:sp>
    </p:spTree>
    <p:extLst>
      <p:ext uri="{BB962C8B-B14F-4D97-AF65-F5344CB8AC3E}">
        <p14:creationId xmlns:p14="http://schemas.microsoft.com/office/powerpoint/2010/main" val="190984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B01CBB7C-680E-49FC-AD46-44412609746C}" type="datetimeFigureOut">
              <a:rPr lang="ja-JP" altLang="en-US"/>
              <a:pPr>
                <a:defRPr/>
              </a:pPr>
              <a:t>2018/7/5</a:t>
            </a:fld>
            <a:endParaRPr lang="ja-JP" altLang="en-US"/>
          </a:p>
        </p:txBody>
      </p:sp>
      <p:sp>
        <p:nvSpPr>
          <p:cNvPr id="6"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FC230884-5988-4B12-8A14-E03B91999ED4}" type="slidenum">
              <a:rPr lang="ja-JP" altLang="en-US"/>
              <a:pPr>
                <a:defRPr/>
              </a:pPr>
              <a:t>‹#›</a:t>
            </a:fld>
            <a:endParaRPr lang="ja-JP" altLang="en-US"/>
          </a:p>
        </p:txBody>
      </p:sp>
    </p:spTree>
    <p:extLst>
      <p:ext uri="{BB962C8B-B14F-4D97-AF65-F5344CB8AC3E}">
        <p14:creationId xmlns:p14="http://schemas.microsoft.com/office/powerpoint/2010/main" val="404625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a:xfrm>
            <a:off x="342900" y="9182100"/>
            <a:ext cx="1600200" cy="527050"/>
          </a:xfrm>
          <a:prstGeom prst="rect">
            <a:avLst/>
          </a:prstGeom>
        </p:spPr>
        <p:txBody>
          <a:bodyPr/>
          <a:lstStyle>
            <a:lvl1pPr>
              <a:defRPr/>
            </a:lvl1pPr>
          </a:lstStyle>
          <a:p>
            <a:pPr>
              <a:defRPr/>
            </a:pPr>
            <a:fld id="{D874D818-3E17-4AE5-A1A8-E09E65D5D6F6}" type="datetimeFigureOut">
              <a:rPr lang="ja-JP" altLang="en-US"/>
              <a:pPr>
                <a:defRPr/>
              </a:pPr>
              <a:t>2018/7/5</a:t>
            </a:fld>
            <a:endParaRPr lang="ja-JP" altLang="en-US"/>
          </a:p>
        </p:txBody>
      </p:sp>
      <p:sp>
        <p:nvSpPr>
          <p:cNvPr id="6" name="フッター プレースホルダ 4"/>
          <p:cNvSpPr>
            <a:spLocks noGrp="1"/>
          </p:cNvSpPr>
          <p:nvPr>
            <p:ph type="ftr" sz="quarter" idx="11"/>
          </p:nvPr>
        </p:nvSpPr>
        <p:spPr>
          <a:xfrm>
            <a:off x="2343150" y="9182100"/>
            <a:ext cx="2171700" cy="527050"/>
          </a:xfrm>
          <a:prstGeom prst="rect">
            <a:avLst/>
          </a:prstGeom>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xfrm>
            <a:off x="4914900" y="9182100"/>
            <a:ext cx="1600200" cy="527050"/>
          </a:xfrm>
          <a:prstGeom prst="rect">
            <a:avLst/>
          </a:prstGeom>
        </p:spPr>
        <p:txBody>
          <a:bodyPr/>
          <a:lstStyle>
            <a:lvl1pPr>
              <a:defRPr/>
            </a:lvl1pPr>
          </a:lstStyle>
          <a:p>
            <a:pPr>
              <a:defRPr/>
            </a:pPr>
            <a:fld id="{C96A23F2-EA54-4378-8FA8-743635869371}" type="slidenum">
              <a:rPr lang="ja-JP" altLang="en-US"/>
              <a:pPr>
                <a:defRPr/>
              </a:pPr>
              <a:t>‹#›</a:t>
            </a:fld>
            <a:endParaRPr lang="ja-JP" altLang="en-US"/>
          </a:p>
        </p:txBody>
      </p:sp>
    </p:spTree>
    <p:extLst>
      <p:ext uri="{BB962C8B-B14F-4D97-AF65-F5344CB8AC3E}">
        <p14:creationId xmlns:p14="http://schemas.microsoft.com/office/powerpoint/2010/main" val="402819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正方形/長方形 18"/>
          <p:cNvSpPr/>
          <p:nvPr/>
        </p:nvSpPr>
        <p:spPr>
          <a:xfrm>
            <a:off x="51371" y="52394"/>
            <a:ext cx="6734049" cy="1387777"/>
          </a:xfrm>
          <a:prstGeom prst="rect">
            <a:avLst/>
          </a:prstGeom>
          <a:solidFill>
            <a:schemeClr val="accent6">
              <a:lumMod val="20000"/>
              <a:lumOff val="80000"/>
            </a:schemeClr>
          </a:solidFill>
          <a:ln/>
        </p:spPr>
        <p:style>
          <a:lnRef idx="2">
            <a:schemeClr val="accent3"/>
          </a:lnRef>
          <a:fillRef idx="1">
            <a:schemeClr val="lt1"/>
          </a:fillRef>
          <a:effectRef idx="0">
            <a:schemeClr val="accent3"/>
          </a:effectRef>
          <a:fontRef idx="minor">
            <a:schemeClr val="dk1"/>
          </a:fontRef>
        </p:style>
        <p:txBody>
          <a:bodyPr anchor="ctr"/>
          <a:lstStyle/>
          <a:p>
            <a:pPr eaLnBrk="1" hangingPunct="1">
              <a:lnSpc>
                <a:spcPts val="2200"/>
              </a:lnSpc>
              <a:spcBef>
                <a:spcPts val="0"/>
              </a:spcBef>
              <a:spcAft>
                <a:spcPts val="1800"/>
              </a:spcAft>
              <a:defRPr/>
            </a:pPr>
            <a:r>
              <a:rPr lang="ja-JP" altLang="en-US" sz="1600" dirty="0" smtClean="0">
                <a:ln w="3175" cap="rnd" cmpd="sng">
                  <a:solidFill>
                    <a:srgbClr val="0099CC"/>
                  </a:solidFill>
                </a:ln>
                <a:solidFill>
                  <a:schemeClr val="bg1"/>
                </a:solidFill>
                <a:effectLst>
                  <a:glow rad="38100">
                    <a:schemeClr val="tx1"/>
                  </a:glow>
                </a:effectLst>
                <a:latin typeface="HG丸ｺﾞｼｯｸM-PRO" panose="020F0600000000000000" pitchFamily="50" charset="-128"/>
                <a:ea typeface="HG丸ｺﾞｼｯｸM-PRO" panose="020F0600000000000000" pitchFamily="50" charset="-128"/>
              </a:rPr>
              <a:t>　　</a:t>
            </a:r>
            <a:r>
              <a:rPr lang="ja-JP" altLang="en-US"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人材</a:t>
            </a:r>
            <a:r>
              <a:rPr lang="ja-JP" altLang="en-US"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・人手不足を解消し経営基盤強化のため</a:t>
            </a:r>
            <a:r>
              <a:rPr lang="ja-JP" altLang="en-US"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のセミナー</a:t>
            </a:r>
            <a:endParaRPr lang="en-US" altLang="ja-JP" dirty="0">
              <a:ln w="3175" cap="rnd" cmpd="sng">
                <a:solidFill>
                  <a:srgbClr val="0099CC"/>
                </a:solidFill>
              </a:ln>
              <a:solidFill>
                <a:schemeClr val="bg1"/>
              </a:solidFill>
              <a:effectLst>
                <a:glow rad="38100">
                  <a:schemeClr val="tx1"/>
                </a:glow>
              </a:effectLst>
              <a:latin typeface="HG丸ｺﾞｼｯｸM-PRO" panose="020F0600000000000000" pitchFamily="50" charset="-128"/>
              <a:ea typeface="HG丸ｺﾞｼｯｸM-PRO" panose="020F0600000000000000" pitchFamily="50" charset="-128"/>
            </a:endParaRPr>
          </a:p>
          <a:p>
            <a:pPr eaLnBrk="1" hangingPunct="1">
              <a:lnSpc>
                <a:spcPts val="2000"/>
              </a:lnSpc>
              <a:spcBef>
                <a:spcPts val="0"/>
              </a:spcBef>
              <a:spcAft>
                <a:spcPts val="1800"/>
              </a:spcAft>
              <a:defRPr/>
            </a:pPr>
            <a:r>
              <a:rPr lang="ja-JP" altLang="en-US" sz="4400" b="1" u="sng" dirty="0" smtClean="0">
                <a:ln w="3175" cap="rnd" cmpd="sng">
                  <a:solidFill>
                    <a:srgbClr val="0099CC"/>
                  </a:solidFill>
                </a:ln>
                <a:solidFill>
                  <a:schemeClr val="bg1"/>
                </a:solidFill>
                <a:effectLst>
                  <a:glow rad="38100">
                    <a:schemeClr val="tx1"/>
                  </a:glow>
                </a:effectLst>
                <a:latin typeface="HG創英角ﾎﾟｯﾌﾟ体" panose="040B0A09000000000000" pitchFamily="49" charset="-128"/>
                <a:ea typeface="HG創英角ﾎﾟｯﾌﾟ体" panose="040B0A09000000000000" pitchFamily="49" charset="-128"/>
              </a:rPr>
              <a:t>　</a:t>
            </a:r>
            <a:r>
              <a:rPr lang="ja-JP" altLang="en-US" sz="4400" b="1" u="sng" dirty="0">
                <a:ln w="3175" cap="rnd" cmpd="sng">
                  <a:solidFill>
                    <a:srgbClr val="0099CC"/>
                  </a:solidFill>
                </a:ln>
                <a:solidFill>
                  <a:schemeClr val="bg1"/>
                </a:solidFill>
                <a:effectLst>
                  <a:glow rad="38100">
                    <a:schemeClr val="tx1"/>
                  </a:glow>
                </a:effectLst>
                <a:latin typeface="HG創英角ﾎﾟｯﾌﾟ体" panose="040B0A09000000000000" pitchFamily="49" charset="-128"/>
                <a:ea typeface="HG創英角ﾎﾟｯﾌﾟ体" panose="040B0A09000000000000" pitchFamily="49" charset="-128"/>
              </a:rPr>
              <a:t/>
            </a:r>
            <a:br>
              <a:rPr lang="ja-JP" altLang="en-US" sz="4400" b="1" u="sng" dirty="0">
                <a:ln w="3175" cap="rnd" cmpd="sng">
                  <a:solidFill>
                    <a:srgbClr val="0099CC"/>
                  </a:solidFill>
                </a:ln>
                <a:solidFill>
                  <a:schemeClr val="bg1"/>
                </a:solidFill>
                <a:effectLst>
                  <a:glow rad="38100">
                    <a:schemeClr val="tx1"/>
                  </a:glow>
                </a:effectLst>
                <a:latin typeface="HG創英角ﾎﾟｯﾌﾟ体" panose="040B0A09000000000000" pitchFamily="49" charset="-128"/>
                <a:ea typeface="HG創英角ﾎﾟｯﾌﾟ体" panose="040B0A09000000000000" pitchFamily="49" charset="-128"/>
              </a:rPr>
            </a:br>
            <a:r>
              <a:rPr lang="ja-JP" altLang="en-US" sz="4400" b="1" dirty="0" smtClean="0">
                <a:ln w="3175" cap="rnd" cmpd="sng">
                  <a:solidFill>
                    <a:srgbClr val="0099CC"/>
                  </a:solidFill>
                </a:ln>
                <a:solidFill>
                  <a:schemeClr val="bg1"/>
                </a:solidFill>
                <a:effectLst>
                  <a:glow rad="38100">
                    <a:schemeClr val="tx1"/>
                  </a:glow>
                </a:effectLst>
                <a:latin typeface="HG創英角ﾎﾟｯﾌﾟ体" panose="040B0A09000000000000" pitchFamily="49" charset="-128"/>
                <a:ea typeface="HG創英角ﾎﾟｯﾌﾟ体" panose="040B0A09000000000000" pitchFamily="49" charset="-128"/>
              </a:rPr>
              <a:t> </a:t>
            </a:r>
            <a:r>
              <a:rPr lang="ja-JP" altLang="en-US" sz="5400" dirty="0" smtClean="0">
                <a:ln w="12700">
                  <a:solidFill>
                    <a:schemeClr val="bg1"/>
                  </a:solidFill>
                </a:ln>
                <a:solidFill>
                  <a:schemeClr val="tx1"/>
                </a:solidFill>
                <a:latin typeface="HGP創英角ｺﾞｼｯｸUB" panose="020B0900000000000000" pitchFamily="50" charset="-128"/>
                <a:ea typeface="HGP創英角ｺﾞｼｯｸUB" panose="020B0900000000000000" pitchFamily="50" charset="-128"/>
              </a:rPr>
              <a:t>効果的</a:t>
            </a:r>
            <a:r>
              <a:rPr lang="ja-JP" altLang="en-US" sz="5400" dirty="0">
                <a:ln w="12700">
                  <a:solidFill>
                    <a:schemeClr val="bg1"/>
                  </a:solidFill>
                </a:ln>
                <a:solidFill>
                  <a:schemeClr val="tx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な</a:t>
            </a:r>
            <a:r>
              <a:rPr lang="ja-JP" altLang="en-US" sz="5400" dirty="0" smtClean="0">
                <a:ln w="12700">
                  <a:solidFill>
                    <a:schemeClr val="bg1"/>
                  </a:solidFill>
                </a:ln>
                <a:solidFill>
                  <a:schemeClr val="tx1"/>
                </a:solidFill>
                <a:latin typeface="HGP創英角ｺﾞｼｯｸUB" panose="020B0900000000000000" pitchFamily="50" charset="-128"/>
                <a:ea typeface="HGP創英角ｺﾞｼｯｸUB" panose="020B0900000000000000" pitchFamily="50" charset="-128"/>
              </a:rPr>
              <a:t>求人</a:t>
            </a:r>
            <a:r>
              <a:rPr lang="ja-JP" altLang="en-US" sz="5400" dirty="0" smtClean="0">
                <a:ln w="12700">
                  <a:solidFill>
                    <a:schemeClr val="bg1"/>
                  </a:solidFill>
                </a:ln>
                <a:solidFill>
                  <a:schemeClr val="tx1"/>
                </a:solidFill>
                <a:effectLst>
                  <a:outerShdw blurRad="50800" dist="38100" dir="2700000" algn="tl" rotWithShape="0">
                    <a:prstClr val="black">
                      <a:alpha val="40000"/>
                    </a:prstClr>
                  </a:outerShdw>
                </a:effectLst>
                <a:latin typeface="HGP創英角ｺﾞｼｯｸUB" panose="020B0900000000000000" pitchFamily="50" charset="-128"/>
                <a:ea typeface="HGP創英角ｺﾞｼｯｸUB" panose="020B0900000000000000" pitchFamily="50" charset="-128"/>
              </a:rPr>
              <a:t>の仕方</a:t>
            </a:r>
            <a:endParaRPr lang="en-US" altLang="ja-JP" sz="5400" dirty="0">
              <a:ln w="12700">
                <a:solidFill>
                  <a:schemeClr val="bg1"/>
                </a:solidFill>
              </a:ln>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0" y="9482203"/>
            <a:ext cx="6858000" cy="42879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lnSpc>
                <a:spcPts val="3200"/>
              </a:lnSpc>
              <a:spcBef>
                <a:spcPts val="0"/>
              </a:spcBef>
              <a:spcAft>
                <a:spcPts val="1800"/>
              </a:spcAft>
            </a:pPr>
            <a:endParaRPr kumimoji="1" lang="ja-JP" altLang="en-US" sz="2800" b="1" dirty="0">
              <a:ln w="19050" cap="rnd" cmpd="sng">
                <a:solidFill>
                  <a:srgbClr val="660066"/>
                </a:solidFill>
              </a:ln>
              <a:solidFill>
                <a:srgbClr val="FF33CC"/>
              </a:solidFill>
              <a:latin typeface="メイリオ" panose="020B0604030504040204" pitchFamily="50" charset="-128"/>
              <a:ea typeface="メイリオ" panose="020B0604030504040204" pitchFamily="50" charset="-128"/>
            </a:endParaRPr>
          </a:p>
        </p:txBody>
      </p:sp>
      <p:sp>
        <p:nvSpPr>
          <p:cNvPr id="7" name="テキスト ボックス 4"/>
          <p:cNvSpPr txBox="1">
            <a:spLocks noChangeArrowheads="1"/>
          </p:cNvSpPr>
          <p:nvPr/>
        </p:nvSpPr>
        <p:spPr bwMode="auto">
          <a:xfrm>
            <a:off x="-20834" y="5542293"/>
            <a:ext cx="6474169" cy="1570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812800" indent="-812800" eaLnBrk="1" hangingPunct="1">
              <a:lnSpc>
                <a:spcPts val="2000"/>
              </a:lnSpc>
              <a:spcBef>
                <a:spcPct val="0"/>
              </a:spcBef>
              <a:buFontTx/>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会　場</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r>
              <a:rPr lang="ja-JP" altLang="en-US" sz="1500" b="1" dirty="0">
                <a:latin typeface="メイリオ" panose="020B0604030504040204" pitchFamily="50" charset="-128"/>
                <a:ea typeface="メイリオ" panose="020B0604030504040204" pitchFamily="50" charset="-128"/>
              </a:rPr>
              <a:t>甲斐</a:t>
            </a:r>
            <a:r>
              <a:rPr lang="ja-JP" altLang="en-US" sz="1500" b="1">
                <a:latin typeface="メイリオ" panose="020B0604030504040204" pitchFamily="50" charset="-128"/>
                <a:ea typeface="メイリオ" panose="020B0604030504040204" pitchFamily="50" charset="-128"/>
              </a:rPr>
              <a:t>市</a:t>
            </a:r>
            <a:r>
              <a:rPr lang="ja-JP" altLang="en-US" sz="1500" b="1" smtClean="0">
                <a:latin typeface="メイリオ" panose="020B0604030504040204" pitchFamily="50" charset="-128"/>
                <a:ea typeface="メイリオ" panose="020B0604030504040204" pitchFamily="50" charset="-128"/>
              </a:rPr>
              <a:t>商工会館 ２階会議室</a:t>
            </a:r>
            <a:endParaRPr lang="en-US" altLang="ja-JP" sz="1500" b="1" dirty="0">
              <a:latin typeface="メイリオ" panose="020B0604030504040204" pitchFamily="50" charset="-128"/>
              <a:ea typeface="メイリオ" panose="020B0604030504040204" pitchFamily="50" charset="-128"/>
            </a:endParaRPr>
          </a:p>
          <a:p>
            <a:pPr marL="812800" indent="-812800" eaLnBrk="1" hangingPunct="1">
              <a:lnSpc>
                <a:spcPts val="2000"/>
              </a:lnSpc>
              <a:spcBef>
                <a:spcPct val="0"/>
              </a:spcBef>
              <a:buFontTx/>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対　象</a:t>
            </a:r>
            <a:r>
              <a:rPr lang="en-US" altLang="ja-JP" sz="110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中小企業の経営者、人事担当</a:t>
            </a:r>
            <a:r>
              <a:rPr lang="ja-JP" altLang="en-US" sz="1100" dirty="0">
                <a:latin typeface="メイリオ" panose="020B0604030504040204" pitchFamily="50" charset="-128"/>
                <a:ea typeface="メイリオ" panose="020B0604030504040204" pitchFamily="50" charset="-128"/>
              </a:rPr>
              <a:t>の方 他</a:t>
            </a:r>
            <a:endParaRPr lang="en-US" altLang="ja-JP" sz="1100" dirty="0">
              <a:latin typeface="メイリオ" panose="020B0604030504040204" pitchFamily="50" charset="-128"/>
              <a:ea typeface="メイリオ" panose="020B0604030504040204" pitchFamily="50" charset="-128"/>
            </a:endParaRPr>
          </a:p>
          <a:p>
            <a:pPr marL="812800" indent="-812800" eaLnBrk="1" hangingPunct="1">
              <a:lnSpc>
                <a:spcPts val="2000"/>
              </a:lnSpc>
              <a:spcBef>
                <a:spcPct val="0"/>
              </a:spcBef>
              <a:buFontTx/>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定　員</a:t>
            </a:r>
            <a:r>
              <a:rPr lang="en-US" altLang="ja-JP" sz="110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３</a:t>
            </a:r>
            <a:r>
              <a:rPr lang="ja-JP" altLang="en-US" sz="1050" dirty="0">
                <a:latin typeface="メイリオ" panose="020B0604030504040204" pitchFamily="50" charset="-128"/>
                <a:ea typeface="メイリオ" panose="020B0604030504040204" pitchFamily="50" charset="-128"/>
              </a:rPr>
              <a:t>０</a:t>
            </a:r>
            <a:r>
              <a:rPr lang="ja-JP" altLang="en-US" sz="1050" dirty="0" smtClean="0">
                <a:latin typeface="メイリオ" panose="020B0604030504040204" pitchFamily="50" charset="-128"/>
                <a:ea typeface="メイリオ" panose="020B0604030504040204" pitchFamily="50" charset="-128"/>
              </a:rPr>
              <a:t>名 </a:t>
            </a:r>
            <a:r>
              <a:rPr lang="ja-JP" altLang="en-US" sz="1050" dirty="0">
                <a:latin typeface="メイリオ" panose="020B0604030504040204" pitchFamily="50" charset="-128"/>
                <a:ea typeface="メイリオ" panose="020B0604030504040204" pitchFamily="50" charset="-128"/>
              </a:rPr>
              <a:t>（先着順）</a:t>
            </a:r>
            <a:endParaRPr lang="en-US" altLang="ja-JP" sz="1050" dirty="0">
              <a:latin typeface="メイリオ" panose="020B0604030504040204" pitchFamily="50" charset="-128"/>
              <a:ea typeface="メイリオ" panose="020B0604030504040204" pitchFamily="50" charset="-128"/>
            </a:endParaRPr>
          </a:p>
          <a:p>
            <a:pPr marL="812800" indent="-812800" eaLnBrk="1" hangingPunct="1">
              <a:lnSpc>
                <a:spcPts val="2000"/>
              </a:lnSpc>
              <a:spcBef>
                <a:spcPct val="0"/>
              </a:spcBef>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受講料</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無　料</a:t>
            </a:r>
            <a:endParaRPr lang="en-US" altLang="ja-JP" sz="1100" dirty="0">
              <a:latin typeface="メイリオ" panose="020B0604030504040204" pitchFamily="50" charset="-128"/>
              <a:ea typeface="メイリオ" panose="020B0604030504040204" pitchFamily="50" charset="-128"/>
            </a:endParaRPr>
          </a:p>
          <a:p>
            <a:pPr marL="812800" indent="-812800" algn="just" eaLnBrk="1" hangingPunct="1">
              <a:lnSpc>
                <a:spcPts val="2000"/>
              </a:lnSpc>
              <a:spcBef>
                <a:spcPct val="0"/>
              </a:spcBef>
              <a:buFontTx/>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講　師</a:t>
            </a:r>
            <a:r>
              <a:rPr lang="en-US" altLang="ja-JP" sz="110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株式会社エイチ・エーエル　</a:t>
            </a:r>
            <a:r>
              <a:rPr lang="ja-JP" altLang="en-US" sz="1400" dirty="0">
                <a:latin typeface="メイリオ" panose="020B0604030504040204" pitchFamily="50" charset="-128"/>
                <a:ea typeface="メイリオ" panose="020B0604030504040204" pitchFamily="50" charset="-128"/>
              </a:rPr>
              <a:t>大塚　昌子 </a:t>
            </a:r>
            <a:r>
              <a:rPr lang="ja-JP" altLang="en-US" sz="800" dirty="0">
                <a:latin typeface="メイリオ" panose="020B0604030504040204" pitchFamily="50" charset="-128"/>
                <a:ea typeface="メイリオ" panose="020B0604030504040204" pitchFamily="50" charset="-128"/>
              </a:rPr>
              <a:t>氏 </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中小企業診断士･社会保険労務士</a:t>
            </a:r>
            <a:r>
              <a:rPr lang="en-US" altLang="ja-JP" sz="8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marL="812800" indent="-812800" eaLnBrk="1" hangingPunct="1">
              <a:lnSpc>
                <a:spcPts val="1600"/>
              </a:lnSpc>
              <a:spcBef>
                <a:spcPct val="0"/>
              </a:spcBef>
              <a:buFontTx/>
              <a:buNone/>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申込み</a:t>
            </a:r>
            <a:r>
              <a:rPr lang="en-US" altLang="ja-JP" sz="110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下記の受講申込書に必要事項をご記入の上</a:t>
            </a:r>
            <a:r>
              <a:rPr lang="en-US" altLang="ja-JP" sz="1050" dirty="0">
                <a:latin typeface="メイリオ" panose="020B0604030504040204" pitchFamily="50" charset="-128"/>
                <a:ea typeface="メイリオ" panose="020B0604030504040204" pitchFamily="50" charset="-128"/>
              </a:rPr>
              <a:t>FAX</a:t>
            </a:r>
            <a:r>
              <a:rPr lang="ja-JP" altLang="en-US" sz="1050" dirty="0" err="1">
                <a:latin typeface="メイリオ" panose="020B0604030504040204" pitchFamily="50" charset="-128"/>
                <a:ea typeface="メイリオ" panose="020B0604030504040204" pitchFamily="50" charset="-128"/>
              </a:rPr>
              <a:t>にて</a:t>
            </a:r>
            <a:r>
              <a:rPr lang="ja-JP" altLang="en-US" sz="1050" dirty="0">
                <a:latin typeface="メイリオ" panose="020B0604030504040204" pitchFamily="50" charset="-128"/>
                <a:ea typeface="メイリオ" panose="020B0604030504040204" pitchFamily="50" charset="-128"/>
              </a:rPr>
              <a:t>お申し込みください。</a:t>
            </a:r>
          </a:p>
        </p:txBody>
      </p:sp>
      <p:sp>
        <p:nvSpPr>
          <p:cNvPr id="8" name="テキスト ボックス 14"/>
          <p:cNvSpPr txBox="1">
            <a:spLocks noChangeArrowheads="1"/>
          </p:cNvSpPr>
          <p:nvPr/>
        </p:nvSpPr>
        <p:spPr bwMode="auto">
          <a:xfrm>
            <a:off x="153442" y="7415510"/>
            <a:ext cx="65722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latin typeface="メイリオ" panose="020B0604030504040204" pitchFamily="50" charset="-128"/>
                <a:ea typeface="メイリオ" panose="020B0604030504040204" pitchFamily="50" charset="-128"/>
              </a:rPr>
              <a:t>「効果的な求人のやり方セミナー」</a:t>
            </a:r>
            <a:r>
              <a:rPr lang="ja-JP" altLang="en-US" sz="16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受講申込書</a:t>
            </a:r>
            <a:endParaRPr lang="ja-JP" altLang="ja-JP" sz="1400" b="1" dirty="0">
              <a:latin typeface="メイリオ" panose="020B0604030504040204" pitchFamily="50" charset="-128"/>
              <a:ea typeface="メイリオ" panose="020B0604030504040204" pitchFamily="50" charset="-128"/>
            </a:endParaRPr>
          </a:p>
        </p:txBody>
      </p:sp>
      <p:sp>
        <p:nvSpPr>
          <p:cNvPr id="9" name="テキスト ボックス 8"/>
          <p:cNvSpPr txBox="1">
            <a:spLocks noChangeArrowheads="1"/>
          </p:cNvSpPr>
          <p:nvPr/>
        </p:nvSpPr>
        <p:spPr bwMode="auto">
          <a:xfrm>
            <a:off x="116632" y="7196688"/>
            <a:ext cx="6624735" cy="276999"/>
          </a:xfrm>
          <a:prstGeom prst="rect">
            <a:avLst/>
          </a:prstGeom>
          <a:noFill/>
          <a:ln w="9525">
            <a:noFill/>
            <a:miter lim="800000"/>
            <a:headEnd/>
            <a:tailEnd/>
          </a:ln>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dist" eaLnBrk="1" hangingPunct="1">
              <a:defRPr/>
            </a:pPr>
            <a:r>
              <a:rPr lang="ja-JP" altLang="en-US" sz="1200" dirty="0">
                <a:latin typeface="メイリオ" panose="020B0604030504040204" pitchFamily="50" charset="-128"/>
                <a:ea typeface="メイリオ" panose="020B0604030504040204" pitchFamily="50" charset="-128"/>
              </a:rPr>
              <a:t>　甲斐市商工会行き</a:t>
            </a:r>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F</a:t>
            </a:r>
            <a:r>
              <a:rPr lang="en-US" altLang="ja-JP" sz="1050" dirty="0">
                <a:latin typeface="Yu Gothic UI Semilight" panose="020B0400000000000000" pitchFamily="50" charset="-128"/>
                <a:ea typeface="Yu Gothic UI Semilight" panose="020B0400000000000000" pitchFamily="50" charset="-128"/>
              </a:rPr>
              <a:t>AX:</a:t>
            </a:r>
            <a:r>
              <a:rPr lang="en-US" altLang="ja-JP" sz="1050" dirty="0">
                <a:latin typeface="メイリオ" panose="020B0604030504040204" pitchFamily="50" charset="-128"/>
                <a:ea typeface="メイリオ" panose="020B0604030504040204" pitchFamily="50" charset="-128"/>
              </a:rPr>
              <a:t>055-279-0187</a:t>
            </a:r>
            <a:r>
              <a:rPr lang="ja-JP" altLang="en-US" sz="1050" dirty="0">
                <a:latin typeface="メイリオ" panose="020B0604030504040204" pitchFamily="50" charset="-128"/>
                <a:ea typeface="メイリオ" panose="020B0604030504040204" pitchFamily="50" charset="-128"/>
              </a:rPr>
              <a:t>　　　　　　　</a:t>
            </a: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切り取らずに、このまま</a:t>
            </a:r>
            <a:r>
              <a:rPr lang="en-US" altLang="ja-JP" sz="800" dirty="0">
                <a:latin typeface="メイリオ" panose="020B0604030504040204" pitchFamily="50" charset="-128"/>
                <a:ea typeface="メイリオ" panose="020B0604030504040204" pitchFamily="50" charset="-128"/>
              </a:rPr>
              <a:t>FAX</a:t>
            </a:r>
            <a:r>
              <a:rPr lang="ja-JP" altLang="en-US" sz="800" dirty="0">
                <a:latin typeface="メイリオ" panose="020B0604030504040204" pitchFamily="50" charset="-128"/>
                <a:ea typeface="メイリオ" panose="020B0604030504040204" pitchFamily="50" charset="-128"/>
              </a:rPr>
              <a:t>にてお送りください。</a:t>
            </a:r>
            <a:endParaRPr lang="ja-JP" altLang="ja-JP" sz="800" dirty="0">
              <a:latin typeface="メイリオ" panose="020B0604030504040204" pitchFamily="50" charset="-128"/>
              <a:ea typeface="メイリオ" panose="020B0604030504040204" pitchFamily="50" charset="-128"/>
            </a:endParaRPr>
          </a:p>
        </p:txBody>
      </p:sp>
      <p:sp>
        <p:nvSpPr>
          <p:cNvPr id="10" name="正方形/長方形 17"/>
          <p:cNvSpPr>
            <a:spLocks noChangeArrowheads="1"/>
          </p:cNvSpPr>
          <p:nvPr/>
        </p:nvSpPr>
        <p:spPr bwMode="auto">
          <a:xfrm>
            <a:off x="77069" y="9310925"/>
            <a:ext cx="6520283" cy="22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000"/>
              </a:lnSpc>
              <a:spcBef>
                <a:spcPct val="0"/>
              </a:spcBef>
              <a:buFontTx/>
              <a:buNone/>
            </a:pPr>
            <a:r>
              <a:rPr lang="en-US" altLang="ja-JP" sz="800" dirty="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ご記入いただきました個人情報は慎重に取り扱い、本セミナーの運営・管理、その他情報提供のみに使用いたします。</a:t>
            </a:r>
            <a:r>
              <a:rPr lang="ja-JP" altLang="en-US" sz="900" dirty="0">
                <a:latin typeface="メイリオ" panose="020B0604030504040204" pitchFamily="50" charset="-128"/>
                <a:ea typeface="メイリオ" panose="020B0604030504040204" pitchFamily="50" charset="-128"/>
              </a:rPr>
              <a:t>　</a:t>
            </a:r>
          </a:p>
        </p:txBody>
      </p:sp>
      <p:cxnSp>
        <p:nvCxnSpPr>
          <p:cNvPr id="12" name="直線コネクタ 11"/>
          <p:cNvCxnSpPr/>
          <p:nvPr/>
        </p:nvCxnSpPr>
        <p:spPr>
          <a:xfrm>
            <a:off x="202482" y="7185248"/>
            <a:ext cx="6474170" cy="0"/>
          </a:xfrm>
          <a:prstGeom prst="line">
            <a:avLst/>
          </a:prstGeom>
          <a:ln>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 xmlns:a16="http://schemas.microsoft.com/office/drawing/2014/main" id="{494024D6-693D-4195-A0BB-08BAE01C4F63}"/>
              </a:ext>
            </a:extLst>
          </p:cNvPr>
          <p:cNvSpPr/>
          <p:nvPr/>
        </p:nvSpPr>
        <p:spPr>
          <a:xfrm>
            <a:off x="199481" y="1512183"/>
            <a:ext cx="7056784" cy="32729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lnSpc>
                <a:spcPts val="4000"/>
              </a:lnSpc>
              <a:spcBef>
                <a:spcPts val="0"/>
              </a:spcBef>
              <a:spcAft>
                <a:spcPts val="1800"/>
              </a:spcAft>
              <a:defRPr/>
            </a:pPr>
            <a:r>
              <a:rPr lang="ja-JP" altLang="en-US" sz="1500" dirty="0">
                <a:ln w="0">
                  <a:solidFill>
                    <a:schemeClr val="tx1"/>
                  </a:solidFill>
                </a:ln>
                <a:solidFill>
                  <a:schemeClr val="bg1"/>
                </a:solidFill>
                <a:latin typeface="HGS創英角ｺﾞｼｯｸUB" panose="020B0900000000000000" pitchFamily="50" charset="-128"/>
                <a:ea typeface="HGS創英角ｺﾞｼｯｸUB" panose="020B0900000000000000" pitchFamily="50" charset="-128"/>
              </a:rPr>
              <a:t>消費税増税による売上反動減にも対応するための優秀な人材</a:t>
            </a:r>
            <a:r>
              <a:rPr lang="ja-JP" altLang="en-US" sz="1400" dirty="0">
                <a:ln w="0">
                  <a:solidFill>
                    <a:schemeClr val="tx1"/>
                  </a:solidFill>
                </a:ln>
                <a:solidFill>
                  <a:schemeClr val="bg1"/>
                </a:solidFill>
                <a:latin typeface="HGS創英角ｺﾞｼｯｸUB" panose="020B0900000000000000" pitchFamily="50" charset="-128"/>
                <a:ea typeface="HGS創英角ｺﾞｼｯｸUB" panose="020B0900000000000000" pitchFamily="50" charset="-128"/>
              </a:rPr>
              <a:t>確保</a:t>
            </a:r>
            <a:r>
              <a:rPr lang="ja-JP" altLang="en-US" sz="1500" dirty="0">
                <a:ln w="0">
                  <a:solidFill>
                    <a:schemeClr val="tx1"/>
                  </a:solidFill>
                </a:ln>
                <a:solidFill>
                  <a:schemeClr val="bg1"/>
                </a:solidFill>
                <a:latin typeface="HGS創英角ｺﾞｼｯｸUB" panose="020B0900000000000000" pitchFamily="50" charset="-128"/>
                <a:ea typeface="HGS創英角ｺﾞｼｯｸUB" panose="020B0900000000000000" pitchFamily="50" charset="-128"/>
              </a:rPr>
              <a:t>を目指す！</a:t>
            </a:r>
            <a:endParaRPr lang="en-US" altLang="ja-JP" sz="1500" dirty="0">
              <a:ln w="0">
                <a:solidFill>
                  <a:schemeClr val="tx1"/>
                </a:solidFill>
              </a:ln>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4" name="テキスト ボックス 23">
            <a:extLst>
              <a:ext uri="{FF2B5EF4-FFF2-40B4-BE49-F238E27FC236}">
                <a16:creationId xmlns="" xmlns:a16="http://schemas.microsoft.com/office/drawing/2014/main" id="{6F636527-A790-4C2F-AEA6-328C60388BDA}"/>
              </a:ext>
            </a:extLst>
          </p:cNvPr>
          <p:cNvSpPr txBox="1"/>
          <p:nvPr/>
        </p:nvSpPr>
        <p:spPr bwMode="auto">
          <a:xfrm>
            <a:off x="3460055" y="1918423"/>
            <a:ext cx="3325365" cy="2657138"/>
          </a:xfrm>
          <a:prstGeom prst="rect">
            <a:avLst/>
          </a:prstGeom>
          <a:solidFill>
            <a:schemeClr val="bg1">
              <a:alpha val="70000"/>
            </a:schemeClr>
          </a:solidFill>
          <a:ln>
            <a:noFill/>
          </a:ln>
          <a:effectLst>
            <a:softEdge rad="31750"/>
          </a:effectLst>
        </p:spPr>
        <p:txBody>
          <a:bodyPr wrap="square" lIns="36000" rIns="36000" rtlCol="0">
            <a:spAutoFit/>
          </a:bodyPr>
          <a:lstStyle/>
          <a:p>
            <a:pPr lvl="0" eaLnBrk="1" hangingPunct="1">
              <a:lnSpc>
                <a:spcPts val="500"/>
              </a:lnSpc>
              <a:spcBef>
                <a:spcPts val="0"/>
              </a:spcBef>
              <a:spcAft>
                <a:spcPts val="0"/>
              </a:spcAft>
            </a:pPr>
            <a:endParaRPr lang="en-US" altLang="ja-JP" sz="1200" b="1" dirty="0">
              <a:ln w="3175" cap="rnd" cmpd="sng">
                <a:noFill/>
              </a:ln>
              <a:effectLst>
                <a:glow rad="12700">
                  <a:schemeClr val="bg1">
                    <a:alpha val="50000"/>
                  </a:schemeClr>
                </a:glow>
              </a:effectLst>
              <a:latin typeface="HGPｺﾞｼｯｸM" panose="020B0600000000000000" pitchFamily="50" charset="-128"/>
              <a:ea typeface="HGPｺﾞｼｯｸM" panose="020B0600000000000000" pitchFamily="50" charset="-128"/>
            </a:endParaRPr>
          </a:p>
          <a:p>
            <a:pPr lvl="0" eaLnBrk="1" hangingPunct="1">
              <a:lnSpc>
                <a:spcPts val="1300"/>
              </a:lnSpc>
              <a:spcBef>
                <a:spcPts val="0"/>
              </a:spcBef>
              <a:spcAft>
                <a:spcPts val="0"/>
              </a:spcAft>
            </a:pPr>
            <a:r>
              <a:rPr lang="ja-JP" altLang="en-US" sz="1200" b="1"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「求人募集を出しても応募が無い。」</a:t>
            </a:r>
            <a:endParaRPr lang="en-US" altLang="ja-JP" sz="1200" b="1"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endParaRPr lang="en-US" altLang="ja-JP" sz="160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昨今の人手不足により事業に必要な人材が採れない状況が全国津々浦々で叫ばれております。</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この要因の一つとしては、募集条件の善し悪しのみならず、求人の方法や求人媒体の選択、応募への対応など間違っていることなどが考えられます。</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・求職者は求人側をどう見ているのか？</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・反応が多い求人広告とはどういったものなのか？</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・採用したい人材に応募してもらうコツは？</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・採用コストを効率的にする方法とは？</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　・就職後の不安を解消するには</a:t>
            </a:r>
            <a:r>
              <a:rPr lang="ja-JP" altLang="en-US" sz="1050" dirty="0" smtClean="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a:t>
            </a:r>
            <a:endParaRPr lang="en-US" altLang="ja-JP" sz="1050" dirty="0" smtClean="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050" dirty="0" smtClean="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いま</a:t>
            </a:r>
            <a:r>
              <a:rPr lang="ja-JP" altLang="en-US"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rPr>
              <a:t>事業所の皆様がお悩みのポイントを解説します。</a:t>
            </a:r>
            <a:endParaRPr lang="en-US" altLang="ja-JP" sz="1050" dirty="0">
              <a:ln w="3175" cap="rnd" cmpd="sng">
                <a:noFill/>
              </a:ln>
              <a:effectLst>
                <a:glow rad="12700">
                  <a:schemeClr val="bg1">
                    <a:alpha val="50000"/>
                  </a:schemeClr>
                </a:glow>
              </a:effectLst>
              <a:latin typeface="メイリオ" panose="020B0604030504040204" pitchFamily="50" charset="-128"/>
              <a:ea typeface="メイリオ" panose="020B0604030504040204" pitchFamily="50" charset="-128"/>
            </a:endParaRPr>
          </a:p>
        </p:txBody>
      </p:sp>
      <p:graphicFrame>
        <p:nvGraphicFramePr>
          <p:cNvPr id="22" name="表 21">
            <a:extLst>
              <a:ext uri="{FF2B5EF4-FFF2-40B4-BE49-F238E27FC236}">
                <a16:creationId xmlns="" xmlns:a16="http://schemas.microsoft.com/office/drawing/2014/main" id="{90243B1E-C2DC-4524-A299-DF7FE85A4D43}"/>
              </a:ext>
            </a:extLst>
          </p:cNvPr>
          <p:cNvGraphicFramePr>
            <a:graphicFrameLocks noGrp="1"/>
          </p:cNvGraphicFramePr>
          <p:nvPr>
            <p:extLst>
              <p:ext uri="{D42A27DB-BD31-4B8C-83A1-F6EECF244321}">
                <p14:modId xmlns:p14="http://schemas.microsoft.com/office/powerpoint/2010/main" val="3686184806"/>
              </p:ext>
            </p:extLst>
          </p:nvPr>
        </p:nvGraphicFramePr>
        <p:xfrm>
          <a:off x="147203" y="7711149"/>
          <a:ext cx="6572251" cy="1625534"/>
        </p:xfrm>
        <a:graphic>
          <a:graphicData uri="http://schemas.openxmlformats.org/drawingml/2006/table">
            <a:tbl>
              <a:tblPr firstRow="1" bandRow="1">
                <a:tableStyleId>{5C22544A-7EE6-4342-B048-85BDC9FD1C3A}</a:tableStyleId>
              </a:tblPr>
              <a:tblGrid>
                <a:gridCol w="928665">
                  <a:extLst>
                    <a:ext uri="{9D8B030D-6E8A-4147-A177-3AD203B41FA5}">
                      <a16:colId xmlns="" xmlns:a16="http://schemas.microsoft.com/office/drawing/2014/main" val="20000"/>
                    </a:ext>
                  </a:extLst>
                </a:gridCol>
                <a:gridCol w="2714625">
                  <a:extLst>
                    <a:ext uri="{9D8B030D-6E8A-4147-A177-3AD203B41FA5}">
                      <a16:colId xmlns="" xmlns:a16="http://schemas.microsoft.com/office/drawing/2014/main" val="20001"/>
                    </a:ext>
                  </a:extLst>
                </a:gridCol>
                <a:gridCol w="857273">
                  <a:extLst>
                    <a:ext uri="{9D8B030D-6E8A-4147-A177-3AD203B41FA5}">
                      <a16:colId xmlns="" xmlns:a16="http://schemas.microsoft.com/office/drawing/2014/main" val="20002"/>
                    </a:ext>
                  </a:extLst>
                </a:gridCol>
                <a:gridCol w="2071688">
                  <a:extLst>
                    <a:ext uri="{9D8B030D-6E8A-4147-A177-3AD203B41FA5}">
                      <a16:colId xmlns="" xmlns:a16="http://schemas.microsoft.com/office/drawing/2014/main" val="20003"/>
                    </a:ext>
                  </a:extLst>
                </a:gridCol>
              </a:tblGrid>
              <a:tr h="506458">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事業所名</a:t>
                      </a:r>
                    </a:p>
                  </a:txBody>
                  <a:tcPr marL="91439" marR="91439" marT="45736" marB="4573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500" b="0" dirty="0">
                          <a:solidFill>
                            <a:schemeClr val="tx1"/>
                          </a:solidFill>
                          <a:latin typeface="メイリオ" panose="020B0604030504040204" pitchFamily="50" charset="-128"/>
                          <a:ea typeface="メイリオ" panose="020B0604030504040204" pitchFamily="50" charset="-128"/>
                        </a:rPr>
                        <a:t>フリガナ</a:t>
                      </a:r>
                      <a:endParaRPr kumimoji="1" lang="en-US" altLang="ja-JP" sz="500" b="0" dirty="0">
                        <a:solidFill>
                          <a:schemeClr val="tx1"/>
                        </a:solidFill>
                        <a:latin typeface="メイリオ" panose="020B0604030504040204" pitchFamily="50" charset="-128"/>
                        <a:ea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dirty="0">
                        <a:solidFill>
                          <a:schemeClr val="tx1"/>
                        </a:solidFill>
                        <a:latin typeface="メイリオ" panose="020B0604030504040204" pitchFamily="50" charset="-128"/>
                        <a:ea typeface="メイリオ"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rPr>
                        <a:t>（ 業種　　　　　　　　　　　　　　　　　　）</a:t>
                      </a:r>
                    </a:p>
                  </a:txBody>
                  <a:tcPr marL="91439" marR="91439" marT="45736" marB="45736">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0"/>
                  </a:ext>
                </a:extLst>
              </a:tr>
              <a:tr h="506458">
                <a:tc>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受講者名</a:t>
                      </a:r>
                    </a:p>
                  </a:txBody>
                  <a:tcPr marL="91439" marR="91439" marT="45736" marB="4573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gridSpan="3">
                  <a:txBody>
                    <a:bodyPr/>
                    <a:lstStyle/>
                    <a:p>
                      <a:r>
                        <a:rPr kumimoji="1" lang="ja-JP" altLang="en-US" sz="500" b="0" dirty="0">
                          <a:solidFill>
                            <a:schemeClr val="tx1"/>
                          </a:solidFill>
                          <a:latin typeface="メイリオ" panose="020B0604030504040204" pitchFamily="50" charset="-128"/>
                          <a:ea typeface="メイリオ" panose="020B0604030504040204" pitchFamily="50" charset="-128"/>
                        </a:rPr>
                        <a:t>フリガナ</a:t>
                      </a:r>
                      <a:endParaRPr kumimoji="1" lang="en-US" altLang="ja-JP" sz="500" b="0" dirty="0">
                        <a:solidFill>
                          <a:schemeClr val="tx1"/>
                        </a:solidFill>
                        <a:latin typeface="メイリオ" panose="020B0604030504040204" pitchFamily="50" charset="-128"/>
                        <a:ea typeface="メイリオ" panose="020B0604030504040204" pitchFamily="50" charset="-128"/>
                      </a:endParaRPr>
                    </a:p>
                    <a:p>
                      <a:r>
                        <a:rPr kumimoji="1" lang="en-US" altLang="ja-JP" sz="500" b="0" dirty="0">
                          <a:solidFill>
                            <a:schemeClr val="tx1"/>
                          </a:solidFill>
                          <a:latin typeface="メイリオ" panose="020B0604030504040204" pitchFamily="50" charset="-128"/>
                          <a:ea typeface="メイリオ" panose="020B0604030504040204" pitchFamily="50" charset="-128"/>
                        </a:rPr>
                        <a:t> </a:t>
                      </a:r>
                    </a:p>
                    <a:p>
                      <a:pPr algn="r"/>
                      <a:r>
                        <a:rPr kumimoji="1" lang="ja-JP" altLang="en-US" sz="900" b="0" dirty="0">
                          <a:solidFill>
                            <a:schemeClr val="tx1"/>
                          </a:solidFill>
                          <a:latin typeface="メイリオ" panose="020B0604030504040204" pitchFamily="50" charset="-128"/>
                          <a:ea typeface="メイリオ" panose="020B0604030504040204" pitchFamily="50" charset="-128"/>
                        </a:rPr>
                        <a:t>（ 役職　　　　　　　　　  　　　　　　　　 ）</a:t>
                      </a:r>
                      <a:endParaRPr kumimoji="1" lang="en-US" altLang="ja-JP" sz="900" b="0" dirty="0">
                        <a:solidFill>
                          <a:schemeClr val="tx1"/>
                        </a:solidFill>
                        <a:latin typeface="メイリオ" panose="020B0604030504040204" pitchFamily="50" charset="-128"/>
                        <a:ea typeface="メイリオ" panose="020B0604030504040204" pitchFamily="50" charset="-128"/>
                      </a:endParaRPr>
                    </a:p>
                  </a:txBody>
                  <a:tcPr marL="91439" marR="91439" marT="45736" marB="45736">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1"/>
                  </a:ext>
                </a:extLst>
              </a:tr>
              <a:tr h="306309">
                <a:tc rowSpan="2">
                  <a:txBody>
                    <a:bodyPr/>
                    <a:lstStyle/>
                    <a:p>
                      <a:pPr algn="ctr"/>
                      <a:r>
                        <a:rPr kumimoji="1" lang="ja-JP" altLang="en-US" sz="900" b="0" dirty="0">
                          <a:solidFill>
                            <a:schemeClr val="tx1"/>
                          </a:solidFill>
                          <a:latin typeface="メイリオ" panose="020B0604030504040204" pitchFamily="50" charset="-128"/>
                          <a:ea typeface="メイリオ" panose="020B0604030504040204" pitchFamily="50" charset="-128"/>
                        </a:rPr>
                        <a:t>所在地</a:t>
                      </a:r>
                    </a:p>
                  </a:txBody>
                  <a:tcPr marL="91439" marR="91439" marT="45736" marB="4573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rowSpan="2">
                  <a:txBody>
                    <a:bodyPr/>
                    <a:lstStyle/>
                    <a:p>
                      <a:pPr algn="just"/>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91439" marR="91439" marT="45736" marB="4573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algn="ctr"/>
                      <a:r>
                        <a:rPr kumimoji="1" lang="en-US" altLang="ja-JP" sz="900" b="0" dirty="0">
                          <a:solidFill>
                            <a:schemeClr val="tx1"/>
                          </a:solidFill>
                          <a:latin typeface="メイリオ" panose="020B0604030504040204" pitchFamily="50" charset="-128"/>
                          <a:ea typeface="メイリオ" panose="020B0604030504040204" pitchFamily="50" charset="-128"/>
                        </a:rPr>
                        <a:t>TEL</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91439" marR="91439" marT="45736" marB="4573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rPr>
                        <a:t>　　　　　　　</a:t>
                      </a:r>
                      <a:r>
                        <a:rPr kumimoji="1" lang="en-US" altLang="ja-JP" sz="900" b="0" dirty="0">
                          <a:solidFill>
                            <a:schemeClr val="tx1"/>
                          </a:solidFill>
                          <a:latin typeface="メイリオ" panose="020B0604030504040204" pitchFamily="50" charset="-128"/>
                          <a:ea typeface="メイリオ" panose="020B0604030504040204" pitchFamily="50" charset="-128"/>
                        </a:rPr>
                        <a:t>-</a:t>
                      </a:r>
                      <a:r>
                        <a:rPr kumimoji="1" lang="ja-JP" altLang="en-US" sz="900" b="0" dirty="0">
                          <a:solidFill>
                            <a:schemeClr val="tx1"/>
                          </a:solidFill>
                          <a:latin typeface="メイリオ" panose="020B0604030504040204" pitchFamily="50" charset="-128"/>
                          <a:ea typeface="メイリオ" panose="020B0604030504040204" pitchFamily="50" charset="-128"/>
                        </a:rPr>
                        <a:t>　　　　　　　　</a:t>
                      </a:r>
                      <a:r>
                        <a:rPr kumimoji="1" lang="en-US" altLang="ja-JP" sz="900" b="0" dirty="0">
                          <a:solidFill>
                            <a:schemeClr val="tx1"/>
                          </a:solidFill>
                          <a:latin typeface="メイリオ" panose="020B0604030504040204" pitchFamily="50" charset="-128"/>
                          <a:ea typeface="メイリオ" panose="020B0604030504040204" pitchFamily="50" charset="-128"/>
                        </a:rPr>
                        <a:t>-</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91439" marR="91439" marT="45736" marB="4573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 xmlns:a16="http://schemas.microsoft.com/office/drawing/2014/main" val="10002"/>
                  </a:ext>
                </a:extLst>
              </a:tr>
              <a:tr h="306309">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900" b="0" dirty="0">
                          <a:solidFill>
                            <a:schemeClr val="tx1"/>
                          </a:solidFill>
                          <a:latin typeface="メイリオ" panose="020B0604030504040204" pitchFamily="50" charset="-128"/>
                          <a:ea typeface="メイリオ" panose="020B0604030504040204" pitchFamily="50" charset="-128"/>
                        </a:rPr>
                        <a:t>FAX</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91439" marR="91439" marT="45736" marB="4573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メイリオ" panose="020B0604030504040204" pitchFamily="50" charset="-128"/>
                          <a:ea typeface="メイリオ" panose="020B0604030504040204" pitchFamily="50" charset="-128"/>
                        </a:rPr>
                        <a:t>　　　　　　　</a:t>
                      </a:r>
                      <a:r>
                        <a:rPr kumimoji="1" lang="en-US" altLang="ja-JP" sz="900" b="0" dirty="0">
                          <a:solidFill>
                            <a:schemeClr val="tx1"/>
                          </a:solidFill>
                          <a:latin typeface="メイリオ" panose="020B0604030504040204" pitchFamily="50" charset="-128"/>
                          <a:ea typeface="メイリオ" panose="020B0604030504040204" pitchFamily="50" charset="-128"/>
                        </a:rPr>
                        <a:t>-</a:t>
                      </a:r>
                      <a:r>
                        <a:rPr kumimoji="1" lang="ja-JP" altLang="en-US" sz="900" b="0" dirty="0">
                          <a:solidFill>
                            <a:schemeClr val="tx1"/>
                          </a:solidFill>
                          <a:latin typeface="メイリオ" panose="020B0604030504040204" pitchFamily="50" charset="-128"/>
                          <a:ea typeface="メイリオ" panose="020B0604030504040204" pitchFamily="50" charset="-128"/>
                        </a:rPr>
                        <a:t>　　　　　　　　</a:t>
                      </a:r>
                      <a:r>
                        <a:rPr kumimoji="1" lang="en-US" altLang="ja-JP" sz="900" b="0" dirty="0">
                          <a:solidFill>
                            <a:schemeClr val="tx1"/>
                          </a:solidFill>
                          <a:latin typeface="メイリオ" panose="020B0604030504040204" pitchFamily="50" charset="-128"/>
                          <a:ea typeface="メイリオ" panose="020B0604030504040204" pitchFamily="50" charset="-128"/>
                        </a:rPr>
                        <a:t>-</a:t>
                      </a: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marL="91439" marR="91439" marT="45736" marB="4573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90000"/>
                      </a:schemeClr>
                    </a:solidFill>
                  </a:tcPr>
                </a:tc>
                <a:extLst>
                  <a:ext uri="{0D108BD9-81ED-4DB2-BD59-A6C34878D82A}">
                    <a16:rowId xmlns="" xmlns:a16="http://schemas.microsoft.com/office/drawing/2014/main" val="10003"/>
                  </a:ext>
                </a:extLst>
              </a:tr>
            </a:tbl>
          </a:graphicData>
        </a:graphic>
      </p:graphicFrame>
      <p:sp>
        <p:nvSpPr>
          <p:cNvPr id="18" name="正方形/長方形 17">
            <a:extLst>
              <a:ext uri="{FF2B5EF4-FFF2-40B4-BE49-F238E27FC236}">
                <a16:creationId xmlns="" xmlns:a16="http://schemas.microsoft.com/office/drawing/2014/main" id="{00E50DE7-1236-48AD-BB3F-6FAF238E5EBD}"/>
              </a:ext>
            </a:extLst>
          </p:cNvPr>
          <p:cNvSpPr/>
          <p:nvPr/>
        </p:nvSpPr>
        <p:spPr>
          <a:xfrm>
            <a:off x="240828" y="9522745"/>
            <a:ext cx="667893" cy="351012"/>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ts val="0"/>
              </a:spcBef>
              <a:spcAft>
                <a:spcPts val="0"/>
              </a:spcAft>
            </a:pPr>
            <a:endParaRPr kumimoji="1" lang="ja-JP" altLang="en-US" sz="900" b="1" dirty="0">
              <a:ln w="3175" cap="rnd" cmpd="sng">
                <a:noFill/>
              </a:ln>
              <a:solidFill>
                <a:schemeClr val="tx1"/>
              </a:solidFill>
              <a:latin typeface="メイリオ" panose="020B0604030504040204" pitchFamily="50" charset="-128"/>
              <a:ea typeface="メイリオ" panose="020B0604030504040204" pitchFamily="50" charset="-128"/>
            </a:endParaRPr>
          </a:p>
        </p:txBody>
      </p:sp>
      <p:sp>
        <p:nvSpPr>
          <p:cNvPr id="14" name="テキスト ボックス 14"/>
          <p:cNvSpPr txBox="1">
            <a:spLocks noChangeArrowheads="1"/>
          </p:cNvSpPr>
          <p:nvPr/>
        </p:nvSpPr>
        <p:spPr bwMode="auto">
          <a:xfrm>
            <a:off x="260648" y="9532668"/>
            <a:ext cx="648072" cy="369332"/>
          </a:xfrm>
          <a:prstGeom prst="rect">
            <a:avLst/>
          </a:prstGeom>
          <a:noFill/>
          <a:ln>
            <a:noFill/>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latin typeface="メイリオ" panose="020B0604030504040204" pitchFamily="50" charset="-128"/>
                <a:ea typeface="メイリオ" panose="020B0604030504040204" pitchFamily="50" charset="-128"/>
              </a:rPr>
              <a:t>お問合せ</a:t>
            </a:r>
            <a:endParaRPr lang="en-US" altLang="ja-JP" sz="900" dirty="0">
              <a:latin typeface="メイリオ" panose="020B0604030504040204" pitchFamily="50" charset="-128"/>
              <a:ea typeface="メイリオ" panose="020B0604030504040204" pitchFamily="50" charset="-128"/>
            </a:endParaRPr>
          </a:p>
          <a:p>
            <a:pPr eaLnBrk="1" hangingPunct="1">
              <a:spcBef>
                <a:spcPct val="0"/>
              </a:spcBef>
              <a:buFontTx/>
              <a:buNone/>
            </a:pPr>
            <a:r>
              <a:rPr lang="ja-JP" altLang="en-US" sz="900" dirty="0">
                <a:latin typeface="メイリオ" panose="020B0604030504040204" pitchFamily="50" charset="-128"/>
                <a:ea typeface="メイリオ" panose="020B0604030504040204" pitchFamily="50" charset="-128"/>
              </a:rPr>
              <a:t>お申込み</a:t>
            </a:r>
            <a:endParaRPr lang="ja-JP" altLang="ja-JP" sz="900" dirty="0">
              <a:latin typeface="メイリオ" panose="020B0604030504040204" pitchFamily="50" charset="-128"/>
              <a:ea typeface="メイリオ" panose="020B0604030504040204" pitchFamily="50" charset="-128"/>
            </a:endParaRPr>
          </a:p>
        </p:txBody>
      </p:sp>
      <p:sp>
        <p:nvSpPr>
          <p:cNvPr id="25" name="正方形/長方形 17">
            <a:extLst>
              <a:ext uri="{FF2B5EF4-FFF2-40B4-BE49-F238E27FC236}">
                <a16:creationId xmlns="" xmlns:a16="http://schemas.microsoft.com/office/drawing/2014/main" id="{D195B5E4-DFEB-4131-9127-37E9CE114216}"/>
              </a:ext>
            </a:extLst>
          </p:cNvPr>
          <p:cNvSpPr>
            <a:spLocks noChangeArrowheads="1"/>
          </p:cNvSpPr>
          <p:nvPr/>
        </p:nvSpPr>
        <p:spPr bwMode="auto">
          <a:xfrm>
            <a:off x="893699" y="9613004"/>
            <a:ext cx="6520283"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000"/>
              </a:lnSpc>
              <a:spcBef>
                <a:spcPct val="0"/>
              </a:spcBef>
              <a:buFontTx/>
              <a:buNone/>
            </a:pPr>
            <a:r>
              <a:rPr lang="ja-JP" altLang="en-US" sz="900" b="1" dirty="0">
                <a:solidFill>
                  <a:schemeClr val="bg1"/>
                </a:solidFill>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甲斐市商工会</a:t>
            </a:r>
            <a:r>
              <a:rPr lang="ja-JP" altLang="en-US" sz="1100" dirty="0">
                <a:latin typeface="メイリオ" panose="020B0604030504040204" pitchFamily="50" charset="-128"/>
                <a:ea typeface="メイリオ" panose="020B0604030504040204" pitchFamily="50" charset="-128"/>
              </a:rPr>
              <a:t>　甲斐市篠原</a:t>
            </a:r>
            <a:r>
              <a:rPr lang="en-US" altLang="ja-JP" sz="1100" dirty="0">
                <a:latin typeface="メイリオ" panose="020B0604030504040204" pitchFamily="50" charset="-128"/>
                <a:ea typeface="メイリオ" panose="020B0604030504040204" pitchFamily="50" charset="-128"/>
              </a:rPr>
              <a:t>2710-1</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TEL:055-276-2385</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FAX:055-279-0187</a:t>
            </a:r>
            <a:r>
              <a:rPr lang="ja-JP" altLang="en-US" sz="900" dirty="0">
                <a:latin typeface="メイリオ" panose="020B0604030504040204" pitchFamily="50" charset="-128"/>
                <a:ea typeface="メイリオ" panose="020B0604030504040204" pitchFamily="50" charset="-128"/>
              </a:rPr>
              <a:t>　</a:t>
            </a:r>
          </a:p>
        </p:txBody>
      </p:sp>
      <p:grpSp>
        <p:nvGrpSpPr>
          <p:cNvPr id="21" name="グループ化 20">
            <a:extLst>
              <a:ext uri="{FF2B5EF4-FFF2-40B4-BE49-F238E27FC236}">
                <a16:creationId xmlns="" xmlns:a16="http://schemas.microsoft.com/office/drawing/2014/main" id="{6BCECEA4-3F8B-4485-B11A-94163B495667}"/>
              </a:ext>
            </a:extLst>
          </p:cNvPr>
          <p:cNvGrpSpPr/>
          <p:nvPr/>
        </p:nvGrpSpPr>
        <p:grpSpPr>
          <a:xfrm>
            <a:off x="3645024" y="4751362"/>
            <a:ext cx="3076524" cy="2056867"/>
            <a:chOff x="3494622" y="4678231"/>
            <a:chExt cx="3076524" cy="2056867"/>
          </a:xfrm>
        </p:grpSpPr>
        <p:grpSp>
          <p:nvGrpSpPr>
            <p:cNvPr id="17" name="グループ化 16">
              <a:extLst>
                <a:ext uri="{FF2B5EF4-FFF2-40B4-BE49-F238E27FC236}">
                  <a16:creationId xmlns="" xmlns:a16="http://schemas.microsoft.com/office/drawing/2014/main" id="{5D97D021-6888-4A31-901A-789F9B7B0BCF}"/>
                </a:ext>
              </a:extLst>
            </p:cNvPr>
            <p:cNvGrpSpPr/>
            <p:nvPr/>
          </p:nvGrpSpPr>
          <p:grpSpPr>
            <a:xfrm>
              <a:off x="3494622" y="4688033"/>
              <a:ext cx="3076524" cy="2047065"/>
              <a:chOff x="3494622" y="4688033"/>
              <a:chExt cx="3076524" cy="2047065"/>
            </a:xfrm>
          </p:grpSpPr>
          <p:sp>
            <p:nvSpPr>
              <p:cNvPr id="15" name="テキスト ボックス 14"/>
              <p:cNvSpPr txBox="1"/>
              <p:nvPr/>
            </p:nvSpPr>
            <p:spPr bwMode="auto">
              <a:xfrm>
                <a:off x="3494622" y="4688033"/>
                <a:ext cx="3076524" cy="2047065"/>
              </a:xfrm>
              <a:prstGeom prst="rect">
                <a:avLst/>
              </a:prstGeom>
              <a:noFill/>
              <a:ln w="6350">
                <a:noFill/>
              </a:ln>
            </p:spPr>
            <p:txBody>
              <a:bodyPr wrap="square" rtlCol="0">
                <a:noAutofit/>
              </a:bodyPr>
              <a:lstStyle/>
              <a:p>
                <a:pPr eaLnBrk="1" hangingPunct="1">
                  <a:lnSpc>
                    <a:spcPts val="1100"/>
                  </a:lnSpc>
                </a:pPr>
                <a:r>
                  <a:rPr kumimoji="1" lang="ja-JP" altLang="en-US" sz="1000" b="1" dirty="0">
                    <a:latin typeface="HGPｺﾞｼｯｸM" panose="020B0600000000000000" pitchFamily="50" charset="-128"/>
                    <a:ea typeface="HGPｺﾞｼｯｸM" panose="020B0600000000000000" pitchFamily="50" charset="-128"/>
                  </a:rPr>
                  <a:t>講師プロフィール</a:t>
                </a:r>
                <a:r>
                  <a:rPr lang="ja-JP" altLang="en-US" sz="1000" b="1" dirty="0">
                    <a:latin typeface="HGPｺﾞｼｯｸM" panose="020B0600000000000000" pitchFamily="50" charset="-128"/>
                    <a:ea typeface="HGPｺﾞｼｯｸM" panose="020B0600000000000000" pitchFamily="50" charset="-128"/>
                  </a:rPr>
                  <a:t>／大塚　昌子</a:t>
                </a:r>
                <a:endParaRPr kumimoji="1" lang="en-US" altLang="ja-JP" sz="1000" b="1" dirty="0">
                  <a:latin typeface="HGPｺﾞｼｯｸM" panose="020B0600000000000000" pitchFamily="50" charset="-128"/>
                  <a:ea typeface="HGPｺﾞｼｯｸM" panose="020B0600000000000000" pitchFamily="50" charset="-128"/>
                </a:endParaRPr>
              </a:p>
              <a:p>
                <a:pPr eaLnBrk="1" hangingPunct="1">
                  <a:lnSpc>
                    <a:spcPts val="700"/>
                  </a:lnSpc>
                </a:pPr>
                <a:endParaRPr lang="en-US" altLang="ja-JP" sz="800" b="1"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大阪府茨木市出身。</a:t>
                </a:r>
                <a:r>
                  <a:rPr lang="en-US" altLang="ja-JP" sz="800" dirty="0">
                    <a:latin typeface="HGPｺﾞｼｯｸM" panose="020B0600000000000000" pitchFamily="50" charset="-128"/>
                    <a:ea typeface="HGPｺﾞｼｯｸM" panose="020B0600000000000000" pitchFamily="50" charset="-128"/>
                  </a:rPr>
                  <a:t/>
                </a:r>
                <a:br>
                  <a:rPr lang="en-US" altLang="ja-JP" sz="800" dirty="0">
                    <a:latin typeface="HGPｺﾞｼｯｸM" panose="020B0600000000000000" pitchFamily="50" charset="-128"/>
                    <a:ea typeface="HGPｺﾞｼｯｸM" panose="020B0600000000000000" pitchFamily="50" charset="-128"/>
                  </a:rPr>
                </a:br>
                <a:r>
                  <a:rPr lang="ja-JP" altLang="ja-JP" sz="800" dirty="0">
                    <a:latin typeface="HGPｺﾞｼｯｸM" panose="020B0600000000000000" pitchFamily="50" charset="-128"/>
                    <a:ea typeface="HGPｺﾞｼｯｸM" panose="020B0600000000000000" pitchFamily="50" charset="-128"/>
                  </a:rPr>
                  <a:t>準大手証券会社勤務を経て、平成</a:t>
                </a:r>
                <a:r>
                  <a:rPr lang="en-US" altLang="ja-JP" sz="800" dirty="0">
                    <a:latin typeface="HGPｺﾞｼｯｸM" panose="020B0600000000000000" pitchFamily="50" charset="-128"/>
                    <a:ea typeface="HGPｺﾞｼｯｸM" panose="020B0600000000000000" pitchFamily="50" charset="-128"/>
                  </a:rPr>
                  <a:t>1</a:t>
                </a:r>
                <a:r>
                  <a:rPr lang="ja-JP" altLang="ja-JP" sz="800" dirty="0">
                    <a:latin typeface="HGPｺﾞｼｯｸM" panose="020B0600000000000000" pitchFamily="50" charset="-128"/>
                    <a:ea typeface="HGPｺﾞｼｯｸM" panose="020B0600000000000000" pitchFamily="50" charset="-128"/>
                  </a:rPr>
                  <a:t>３年</a:t>
                </a:r>
                <a:endParaRPr lang="en-US" altLang="ja-JP" sz="800"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４月大塚経営労務管理事務所として独立。</a:t>
                </a:r>
                <a:endParaRPr lang="en-US" altLang="ja-JP" sz="800"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社会保険労務士として、時間管理、労使</a:t>
                </a:r>
                <a:endParaRPr lang="en-US" altLang="ja-JP" sz="800"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間トラブル、メンタルヘルス対策などの労務</a:t>
                </a:r>
                <a:endParaRPr lang="en-US" altLang="ja-JP" sz="800"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相談、社内規定整備、中小企業において</a:t>
                </a:r>
                <a:endParaRPr lang="en-US" altLang="ja-JP" sz="800"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導入しやすい賃金・評価制度設計などの</a:t>
                </a:r>
                <a:endParaRPr lang="en-US" altLang="ja-JP" sz="800" dirty="0">
                  <a:latin typeface="HGPｺﾞｼｯｸM" panose="020B0600000000000000" pitchFamily="50" charset="-128"/>
                  <a:ea typeface="HGPｺﾞｼｯｸM" panose="020B0600000000000000" pitchFamily="50" charset="-128"/>
                </a:endParaRPr>
              </a:p>
              <a:p>
                <a:pPr eaLnBrk="1" hangingPunct="1">
                  <a:lnSpc>
                    <a:spcPts val="1200"/>
                  </a:lnSpc>
                </a:pPr>
                <a:r>
                  <a:rPr lang="ja-JP" altLang="ja-JP" sz="800" dirty="0">
                    <a:latin typeface="HGPｺﾞｼｯｸM" panose="020B0600000000000000" pitchFamily="50" charset="-128"/>
                    <a:ea typeface="HGPｺﾞｼｯｸM" panose="020B0600000000000000" pitchFamily="50" charset="-128"/>
                  </a:rPr>
                  <a:t>実務支援を行うほか、資格専門学校講師、離島をフィールドとする特産品開発、</a:t>
                </a:r>
                <a:r>
                  <a:rPr lang="en-US" altLang="ja-JP" sz="800" dirty="0">
                    <a:latin typeface="HGPｺﾞｼｯｸM" panose="020B0600000000000000" pitchFamily="50" charset="-128"/>
                    <a:ea typeface="HGPｺﾞｼｯｸM" panose="020B0600000000000000" pitchFamily="50" charset="-128"/>
                  </a:rPr>
                  <a:t>6</a:t>
                </a:r>
                <a:r>
                  <a:rPr lang="ja-JP" altLang="ja-JP" sz="800" dirty="0">
                    <a:latin typeface="HGPｺﾞｼｯｸM" panose="020B0600000000000000" pitchFamily="50" charset="-128"/>
                    <a:ea typeface="HGPｺﾞｼｯｸM" panose="020B0600000000000000" pitchFamily="50" charset="-128"/>
                  </a:rPr>
                  <a:t>次産業化、婚活事業など地域に密着した地域活性化支援に従事している。中小企業診断士、社会保険労務士、行政書士。</a:t>
                </a:r>
                <a:endParaRPr lang="en-US" altLang="ja-JP" sz="800" dirty="0">
                  <a:latin typeface="HGPｺﾞｼｯｸM" panose="020B0600000000000000" pitchFamily="50" charset="-128"/>
                  <a:ea typeface="HGPｺﾞｼｯｸM" panose="020B0600000000000000" pitchFamily="50" charset="-128"/>
                </a:endParaRPr>
              </a:p>
            </p:txBody>
          </p:sp>
          <p:cxnSp>
            <p:nvCxnSpPr>
              <p:cNvPr id="16" name="直線コネクタ 15">
                <a:extLst>
                  <a:ext uri="{FF2B5EF4-FFF2-40B4-BE49-F238E27FC236}">
                    <a16:creationId xmlns="" xmlns:a16="http://schemas.microsoft.com/office/drawing/2014/main" id="{A5930A5A-A712-44B5-B997-5336E786DCBD}"/>
                  </a:ext>
                </a:extLst>
              </p:cNvPr>
              <p:cNvCxnSpPr>
                <a:cxnSpLocks/>
              </p:cNvCxnSpPr>
              <p:nvPr/>
            </p:nvCxnSpPr>
            <p:spPr>
              <a:xfrm>
                <a:off x="3544775" y="4914232"/>
                <a:ext cx="209537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 name="図 4">
              <a:extLst>
                <a:ext uri="{FF2B5EF4-FFF2-40B4-BE49-F238E27FC236}">
                  <a16:creationId xmlns="" xmlns:a16="http://schemas.microsoft.com/office/drawing/2014/main" id="{F62F54AF-58D5-4809-B7AB-A22FA74A1E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7552" y="4678231"/>
              <a:ext cx="864095" cy="1291728"/>
            </a:xfrm>
            <a:prstGeom prst="rect">
              <a:avLst/>
            </a:prstGeom>
          </p:spPr>
        </p:pic>
      </p:grpSp>
      <p:sp>
        <p:nvSpPr>
          <p:cNvPr id="26" name="テキスト ボックス 25">
            <a:extLst>
              <a:ext uri="{FF2B5EF4-FFF2-40B4-BE49-F238E27FC236}">
                <a16:creationId xmlns="" xmlns:a16="http://schemas.microsoft.com/office/drawing/2014/main" id="{2012E5E3-7A63-4701-80C9-AB86856362FE}"/>
              </a:ext>
            </a:extLst>
          </p:cNvPr>
          <p:cNvSpPr txBox="1"/>
          <p:nvPr/>
        </p:nvSpPr>
        <p:spPr bwMode="auto">
          <a:xfrm>
            <a:off x="4293096" y="2745578"/>
            <a:ext cx="184731" cy="369332"/>
          </a:xfrm>
          <a:prstGeom prst="rect">
            <a:avLst/>
          </a:prstGeom>
          <a:noFill/>
          <a:ln>
            <a:noFill/>
          </a:ln>
        </p:spPr>
        <p:txBody>
          <a:bodyPr wrap="none" rtlCol="0">
            <a:spAutoFit/>
          </a:bodyPr>
          <a:lstStyle/>
          <a:p>
            <a:pPr eaLnBrk="1" hangingPunct="1"/>
            <a:endParaRPr kumimoji="1" lang="ja-JP" altLang="en-US" dirty="0">
              <a:solidFill>
                <a:srgbClr val="FF0000"/>
              </a:solidFill>
              <a:latin typeface="FGPセイビイサラゴEB" pitchFamily="50" charset="-128"/>
              <a:ea typeface="FGPセイビイサラゴEB" pitchFamily="50" charset="-128"/>
            </a:endParaRPr>
          </a:p>
        </p:txBody>
      </p:sp>
      <p:sp>
        <p:nvSpPr>
          <p:cNvPr id="30" name="四角形: 角を丸くする 29">
            <a:extLst>
              <a:ext uri="{FF2B5EF4-FFF2-40B4-BE49-F238E27FC236}">
                <a16:creationId xmlns="" xmlns:a16="http://schemas.microsoft.com/office/drawing/2014/main" id="{25255598-9058-4A6F-80D2-4CD3F59A8E08}"/>
              </a:ext>
            </a:extLst>
          </p:cNvPr>
          <p:cNvSpPr/>
          <p:nvPr/>
        </p:nvSpPr>
        <p:spPr>
          <a:xfrm>
            <a:off x="56906" y="1999470"/>
            <a:ext cx="3312368" cy="2498623"/>
          </a:xfrm>
          <a:prstGeom prst="roundRect">
            <a:avLst/>
          </a:prstGeom>
          <a:solidFill>
            <a:srgbClr val="FFEBF5">
              <a:alpha val="9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ts val="0"/>
              </a:spcBef>
              <a:spcAft>
                <a:spcPts val="0"/>
              </a:spcAft>
            </a:pPr>
            <a:endParaRPr kumimoji="1" lang="ja-JP" altLang="en-US" sz="900" dirty="0">
              <a:ln w="3175" cap="rnd" cmpd="sng">
                <a:noFill/>
              </a:ln>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 xmlns:a16="http://schemas.microsoft.com/office/drawing/2014/main" id="{A007A798-C027-421E-AD1F-3A2432D30AA2}"/>
              </a:ext>
            </a:extLst>
          </p:cNvPr>
          <p:cNvSpPr txBox="1"/>
          <p:nvPr/>
        </p:nvSpPr>
        <p:spPr bwMode="auto">
          <a:xfrm>
            <a:off x="147687" y="2141063"/>
            <a:ext cx="3256925" cy="2298065"/>
          </a:xfrm>
          <a:prstGeom prst="rect">
            <a:avLst/>
          </a:prstGeom>
          <a:noFill/>
          <a:ln>
            <a:noFill/>
          </a:ln>
        </p:spPr>
        <p:txBody>
          <a:bodyPr wrap="square" rtlCol="0">
            <a:spAutoFit/>
          </a:bodyPr>
          <a:lstStyle/>
          <a:p>
            <a:pPr marL="361950" lvl="0" indent="-361950" eaLnBrk="1" hangingPunct="1">
              <a:lnSpc>
                <a:spcPts val="11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＜カリキュラム＞</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marL="361950" lvl="0" indent="-361950" eaLnBrk="1" hangingPunct="1">
              <a:lnSpc>
                <a:spcPts val="500"/>
              </a:lnSpc>
              <a:spcBef>
                <a:spcPts val="0"/>
              </a:spcBef>
              <a:spcAft>
                <a:spcPts val="0"/>
              </a:spcAft>
            </a:pP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buAutoNum type="arabicDbPeriod"/>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 求職者が思わず応募したく</a:t>
            </a:r>
            <a:r>
              <a:rPr lang="ja-JP" altLang="en-US" sz="1100" b="1" dirty="0">
                <a:ln w="3175" cap="rnd" cmpd="sng">
                  <a:noFill/>
                </a:ln>
                <a:solidFill>
                  <a:sysClr val="windowText" lastClr="000000"/>
                </a:solidFill>
                <a:latin typeface="メイリオ" panose="020B0604030504040204" pitchFamily="50" charset="-128"/>
                <a:ea typeface="メイリオ" panose="020B0604030504040204" pitchFamily="50" charset="-128"/>
              </a:rPr>
              <a:t>なる</a:t>
            </a: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求人募集</a:t>
            </a:r>
            <a:r>
              <a:rPr lang="ja-JP" altLang="en-US" sz="1100" dirty="0" smtClean="0">
                <a:ln w="3175" cap="rnd" cmpd="sng">
                  <a:noFill/>
                </a:ln>
                <a:solidFill>
                  <a:sysClr val="windowText" lastClr="000000"/>
                </a:solidFill>
                <a:latin typeface="メイリオ" panose="020B0604030504040204" pitchFamily="50" charset="-128"/>
                <a:ea typeface="メイリオ" panose="020B0604030504040204" pitchFamily="50" charset="-128"/>
              </a:rPr>
              <a:t>と</a:t>
            </a:r>
            <a:endParaRPr lang="en-US" altLang="ja-JP" sz="1100" dirty="0" smtClean="0">
              <a:ln w="3175" cap="rnd" cmpd="sng">
                <a:noFill/>
              </a:ln>
              <a:solidFill>
                <a:sysClr val="windowText" lastClr="000000"/>
              </a:solidFill>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100" dirty="0" smtClean="0">
                <a:ln w="3175" cap="rnd" cmpd="sng">
                  <a:noFill/>
                </a:ln>
                <a:solidFill>
                  <a:sysClr val="windowText" lastClr="000000"/>
                </a:solidFill>
                <a:latin typeface="メイリオ" panose="020B0604030504040204" pitchFamily="50" charset="-128"/>
                <a:ea typeface="メイリオ" panose="020B0604030504040204" pitchFamily="50" charset="-128"/>
              </a:rPr>
              <a:t>　　は</a:t>
            </a: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lvl="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～スルーされない求人のポイント～</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lvl="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２． 応募の無い求人募集に潜む原因とは？</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lvl="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～原因の裏にある活路を見いだせ～</a:t>
            </a:r>
          </a:p>
          <a:p>
            <a:pPr marL="266700" lvl="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３． 求人メディアの効率的な活用方法とは？　</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marL="266700" lvl="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　 　～ハローワーク以外のメディア活用～</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marL="266700" lvl="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４． 応募があったら逃さない！</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marL="266700" lvl="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　   ～求人応募から面接、就職までの対応チェック～</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a:p>
            <a:pPr marL="266700" indent="-266700" eaLnBrk="1" hangingPunct="1">
              <a:lnSpc>
                <a:spcPts val="1300"/>
              </a:lnSpc>
              <a:spcBef>
                <a:spcPts val="0"/>
              </a:spcBef>
              <a:spcAft>
                <a:spcPts val="0"/>
              </a:spcAft>
            </a:pPr>
            <a:r>
              <a:rPr lang="ja-JP" altLang="en-US" sz="1100" dirty="0">
                <a:ln w="3175" cap="rnd" cmpd="sng">
                  <a:noFill/>
                </a:ln>
                <a:solidFill>
                  <a:sysClr val="windowText" lastClr="000000"/>
                </a:solidFill>
                <a:latin typeface="メイリオ" panose="020B0604030504040204" pitchFamily="50" charset="-128"/>
                <a:ea typeface="メイリオ" panose="020B0604030504040204" pitchFamily="50" charset="-128"/>
              </a:rPr>
              <a:t>５． 求人者が応募したくなるような求人票の書き方</a:t>
            </a:r>
            <a:endParaRPr lang="en-US" altLang="ja-JP" sz="1100" dirty="0">
              <a:ln w="3175" cap="rnd" cmpd="sng">
                <a:noFill/>
              </a:ln>
              <a:solidFill>
                <a:sysClr val="windowText" lastClr="000000"/>
              </a:solidFill>
              <a:latin typeface="メイリオ" panose="020B0604030504040204" pitchFamily="50" charset="-128"/>
              <a:ea typeface="メイリオ" panose="020B0604030504040204" pitchFamily="50" charset="-128"/>
            </a:endParaRPr>
          </a:p>
        </p:txBody>
      </p:sp>
      <p:cxnSp>
        <p:nvCxnSpPr>
          <p:cNvPr id="32" name="直線コネクタ 31">
            <a:extLst>
              <a:ext uri="{FF2B5EF4-FFF2-40B4-BE49-F238E27FC236}">
                <a16:creationId xmlns="" xmlns:a16="http://schemas.microsoft.com/office/drawing/2014/main" id="{68660194-D564-4645-A150-7CE554B3D29A}"/>
              </a:ext>
            </a:extLst>
          </p:cNvPr>
          <p:cNvCxnSpPr/>
          <p:nvPr/>
        </p:nvCxnSpPr>
        <p:spPr>
          <a:xfrm flipV="1">
            <a:off x="147203" y="2301578"/>
            <a:ext cx="2993765" cy="3498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 xmlns:a16="http://schemas.microsoft.com/office/drawing/2014/main" id="{95795AD2-D3D6-4F68-89AE-656D16338348}"/>
              </a:ext>
            </a:extLst>
          </p:cNvPr>
          <p:cNvSpPr/>
          <p:nvPr/>
        </p:nvSpPr>
        <p:spPr>
          <a:xfrm>
            <a:off x="3645024" y="4713852"/>
            <a:ext cx="3003944" cy="1871410"/>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ts val="0"/>
              </a:spcBef>
              <a:spcAft>
                <a:spcPts val="0"/>
              </a:spcAft>
            </a:pPr>
            <a:endParaRPr kumimoji="1" lang="ja-JP" altLang="en-US" sz="900" b="1" dirty="0">
              <a:ln w="3175" cap="rnd" cmpd="sng">
                <a:noFill/>
              </a:ln>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 xmlns:a16="http://schemas.microsoft.com/office/drawing/2014/main" id="{69855468-BD7F-4CBF-920E-D5DA08A652BF}"/>
              </a:ext>
            </a:extLst>
          </p:cNvPr>
          <p:cNvSpPr txBox="1"/>
          <p:nvPr/>
        </p:nvSpPr>
        <p:spPr bwMode="auto">
          <a:xfrm>
            <a:off x="-7791" y="4710852"/>
            <a:ext cx="3847725" cy="841256"/>
          </a:xfrm>
          <a:prstGeom prst="rect">
            <a:avLst/>
          </a:prstGeom>
          <a:noFill/>
          <a:ln>
            <a:noFill/>
          </a:ln>
        </p:spPr>
        <p:txBody>
          <a:bodyPr wrap="square" rtlCol="0">
            <a:spAutoFit/>
          </a:bodyPr>
          <a:lstStyle/>
          <a:p>
            <a:pPr marL="812800" indent="-812800" defTabSz="622300" eaLnBrk="1" hangingPunct="1">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日　時</a:t>
            </a:r>
            <a:r>
              <a:rPr lang="en-US" altLang="ja-JP" sz="1100"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平成</a:t>
            </a:r>
            <a:r>
              <a:rPr lang="en-US" altLang="ja-JP" sz="1600" dirty="0">
                <a:latin typeface="メイリオ" panose="020B0604030504040204" pitchFamily="50" charset="-128"/>
                <a:ea typeface="メイリオ" panose="020B0604030504040204" pitchFamily="50" charset="-128"/>
              </a:rPr>
              <a:t>30</a:t>
            </a:r>
            <a:r>
              <a:rPr lang="ja-JP" altLang="en-US" sz="1600" dirty="0">
                <a:latin typeface="メイリオ" panose="020B0604030504040204" pitchFamily="50" charset="-128"/>
                <a:ea typeface="メイリオ" panose="020B0604030504040204" pitchFamily="50" charset="-128"/>
              </a:rPr>
              <a:t>年</a:t>
            </a:r>
            <a:r>
              <a:rPr lang="en-US" altLang="ja-JP" sz="3200" b="1" dirty="0">
                <a:latin typeface="メイリオ" panose="020B0604030504040204" pitchFamily="50" charset="-128"/>
                <a:ea typeface="メイリオ" panose="020B0604030504040204" pitchFamily="50" charset="-128"/>
              </a:rPr>
              <a:t>9</a:t>
            </a:r>
            <a:r>
              <a:rPr lang="ja-JP" altLang="en-US" sz="1600" dirty="0">
                <a:latin typeface="メイリオ" panose="020B0604030504040204" pitchFamily="50" charset="-128"/>
                <a:ea typeface="メイリオ" panose="020B0604030504040204" pitchFamily="50" charset="-128"/>
              </a:rPr>
              <a:t>月</a:t>
            </a:r>
            <a:r>
              <a:rPr lang="en-US" altLang="ja-JP" sz="3200" b="1" dirty="0">
                <a:latin typeface="メイリオ" panose="020B0604030504040204" pitchFamily="50" charset="-128"/>
                <a:ea typeface="メイリオ" panose="020B0604030504040204" pitchFamily="50" charset="-128"/>
              </a:rPr>
              <a:t>26</a:t>
            </a:r>
            <a:r>
              <a:rPr lang="ja-JP" altLang="en-US" sz="1600" dirty="0">
                <a:latin typeface="メイリオ" panose="020B0604030504040204" pitchFamily="50" charset="-128"/>
                <a:ea typeface="メイリオ" panose="020B0604030504040204" pitchFamily="50" charset="-128"/>
              </a:rPr>
              <a:t>日（水）</a:t>
            </a:r>
            <a:endParaRPr lang="en-US" altLang="ja-JP" sz="1600" dirty="0">
              <a:latin typeface="メイリオ" panose="020B0604030504040204" pitchFamily="50" charset="-128"/>
              <a:ea typeface="メイリオ" panose="020B0604030504040204" pitchFamily="50" charset="-128"/>
            </a:endParaRPr>
          </a:p>
          <a:p>
            <a:pPr marL="812800" indent="-812800" eaLnBrk="1" hangingPunct="1">
              <a:lnSpc>
                <a:spcPts val="2000"/>
              </a:lnSpc>
              <a:defRPr/>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時　間</a:t>
            </a:r>
            <a:r>
              <a:rPr lang="en-US" altLang="ja-JP" sz="110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14</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00</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16</a:t>
            </a:r>
            <a:r>
              <a:rPr lang="ja-JP" altLang="en-US" b="1" dirty="0">
                <a:latin typeface="メイリオ" panose="020B0604030504040204" pitchFamily="50" charset="-128"/>
                <a:ea typeface="メイリオ" panose="020B0604030504040204" pitchFamily="50" charset="-128"/>
              </a:rPr>
              <a:t>：</a:t>
            </a:r>
            <a:r>
              <a:rPr lang="en-US" altLang="ja-JP" b="1" dirty="0">
                <a:latin typeface="メイリオ" panose="020B0604030504040204" pitchFamily="50" charset="-128"/>
                <a:ea typeface="メイリオ" panose="020B0604030504040204" pitchFamily="50" charset="-128"/>
              </a:rPr>
              <a:t>00</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5875">
          <a:solidFill>
            <a:srgbClr val="0000FF"/>
          </a:solidFill>
        </a:ln>
      </a:spPr>
      <a:bodyPr rtlCol="0" anchor="ctr"/>
      <a:lstStyle>
        <a:defPPr algn="ctr" eaLnBrk="1" hangingPunct="1">
          <a:spcBef>
            <a:spcPts val="0"/>
          </a:spcBef>
          <a:spcAft>
            <a:spcPts val="0"/>
          </a:spcAft>
          <a:defRPr sz="900" b="1" dirty="0">
            <a:ln w="3175" cap="rnd" cmpd="sng">
              <a:noFill/>
            </a:ln>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spPr>
      <a:bodyPr>
        <a:spAutoFit/>
      </a:bodyPr>
      <a:lstStyle>
        <a:defPPr eaLnBrk="1" hangingPunct="1">
          <a:defRPr dirty="0">
            <a:solidFill>
              <a:srgbClr val="FF0000"/>
            </a:solidFill>
            <a:latin typeface="FGPセイビイサラゴEB" pitchFamily="50" charset="-128"/>
            <a:ea typeface="FGPセイビイサラゴE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3966</TotalTime>
  <Words>97</Words>
  <Application>Microsoft Office PowerPoint</Application>
  <PresentationFormat>A4 210 x 297 mm</PresentationFormat>
  <Paragraphs>65</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FGPセイビイサラゴEB</vt:lpstr>
      <vt:lpstr>HGPｺﾞｼｯｸM</vt:lpstr>
      <vt:lpstr>HGP創英角ｺﾞｼｯｸUB</vt:lpstr>
      <vt:lpstr>HGS創英角ｺﾞｼｯｸUB</vt:lpstr>
      <vt:lpstr>HG丸ｺﾞｼｯｸM-PRO</vt:lpstr>
      <vt:lpstr>HG創英角ﾎﾟｯﾌﾟ体</vt:lpstr>
      <vt:lpstr>ＭＳ Ｐゴシック</vt:lpstr>
      <vt:lpstr>Yu Gothic UI Semilight</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ishibashi</dc:creator>
  <cp:lastModifiedBy>kai_025</cp:lastModifiedBy>
  <cp:revision>384</cp:revision>
  <cp:lastPrinted>2018-07-04T06:50:43Z</cp:lastPrinted>
  <dcterms:created xsi:type="dcterms:W3CDTF">2011-05-11T09:36:07Z</dcterms:created>
  <dcterms:modified xsi:type="dcterms:W3CDTF">2018-07-05T04:17:12Z</dcterms:modified>
</cp:coreProperties>
</file>